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923" r:id="rId2"/>
  </p:sldMasterIdLst>
  <p:notesMasterIdLst>
    <p:notesMasterId r:id="rId29"/>
  </p:notesMasterIdLst>
  <p:sldIdLst>
    <p:sldId id="256" r:id="rId3"/>
    <p:sldId id="397" r:id="rId4"/>
    <p:sldId id="396" r:id="rId5"/>
    <p:sldId id="361" r:id="rId6"/>
    <p:sldId id="400" r:id="rId7"/>
    <p:sldId id="401" r:id="rId8"/>
    <p:sldId id="399" r:id="rId9"/>
    <p:sldId id="389" r:id="rId10"/>
    <p:sldId id="288" r:id="rId11"/>
    <p:sldId id="375" r:id="rId12"/>
    <p:sldId id="373" r:id="rId13"/>
    <p:sldId id="270" r:id="rId14"/>
    <p:sldId id="294" r:id="rId15"/>
    <p:sldId id="398" r:id="rId16"/>
    <p:sldId id="275" r:id="rId17"/>
    <p:sldId id="377" r:id="rId18"/>
    <p:sldId id="403" r:id="rId19"/>
    <p:sldId id="402" r:id="rId20"/>
    <p:sldId id="378" r:id="rId21"/>
    <p:sldId id="376" r:id="rId22"/>
    <p:sldId id="384" r:id="rId23"/>
    <p:sldId id="385" r:id="rId24"/>
    <p:sldId id="388" r:id="rId25"/>
    <p:sldId id="386" r:id="rId26"/>
    <p:sldId id="387" r:id="rId27"/>
    <p:sldId id="39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725C37-027D-40E0-A3F9-E32FD79B4707}" v="618" dt="2026-01-06T00:09:16.355"/>
    <p1510:client id="{9BCA9C39-FB33-038D-6F8B-1077478E398A}" v="21" dt="2026-01-05T23:50:03.3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82" autoAdjust="0"/>
    <p:restoredTop sz="93947" autoAdjust="0"/>
  </p:normalViewPr>
  <p:slideViewPr>
    <p:cSldViewPr snapToGrid="0">
      <p:cViewPr varScale="1">
        <p:scale>
          <a:sx n="59" d="100"/>
          <a:sy n="59" d="100"/>
        </p:scale>
        <p:origin x="736" y="5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ashad, Raywattie" userId="S::rprashad@herzing.edu::ba8e4db4-4194-495f-88ad-be3b517e44cc" providerId="AD" clId="Web-{9BCA9C39-FB33-038D-6F8B-1077478E398A}"/>
    <pc:docChg chg="modSld">
      <pc:chgData name="Prashad, Raywattie" userId="S::rprashad@herzing.edu::ba8e4db4-4194-495f-88ad-be3b517e44cc" providerId="AD" clId="Web-{9BCA9C39-FB33-038D-6F8B-1077478E398A}" dt="2026-01-05T23:50:03.319" v="20" actId="20577"/>
      <pc:docMkLst>
        <pc:docMk/>
      </pc:docMkLst>
      <pc:sldChg chg="modSp">
        <pc:chgData name="Prashad, Raywattie" userId="S::rprashad@herzing.edu::ba8e4db4-4194-495f-88ad-be3b517e44cc" providerId="AD" clId="Web-{9BCA9C39-FB33-038D-6F8B-1077478E398A}" dt="2026-01-05T23:50:03.319" v="20" actId="20577"/>
        <pc:sldMkLst>
          <pc:docMk/>
          <pc:sldMk cId="1442291272" sldId="400"/>
        </pc:sldMkLst>
        <pc:spChg chg="mod">
          <ac:chgData name="Prashad, Raywattie" userId="S::rprashad@herzing.edu::ba8e4db4-4194-495f-88ad-be3b517e44cc" providerId="AD" clId="Web-{9BCA9C39-FB33-038D-6F8B-1077478E398A}" dt="2026-01-05T23:50:03.319" v="20" actId="20577"/>
          <ac:spMkLst>
            <pc:docMk/>
            <pc:sldMk cId="1442291272" sldId="400"/>
            <ac:spMk id="3" creationId="{287265D0-45A6-2480-117A-F5EA153FC5A0}"/>
          </ac:spMkLst>
        </pc:spChg>
      </pc:sldChg>
    </pc:docChg>
  </pc:docChgLst>
  <pc:docChgLst>
    <pc:chgData name="Powell, Rachel" userId="f89ada14-2ae0-496f-821f-d7244d3fac31" providerId="ADAL" clId="{40A3F171-97F6-4AB2-A18C-17FF43E301DE}"/>
    <pc:docChg chg="undo custSel addSld delSld modSld sldOrd">
      <pc:chgData name="Powell, Rachel" userId="f89ada14-2ae0-496f-821f-d7244d3fac31" providerId="ADAL" clId="{40A3F171-97F6-4AB2-A18C-17FF43E301DE}" dt="2026-01-06T00:37:53.438" v="3146" actId="20577"/>
      <pc:docMkLst>
        <pc:docMk/>
      </pc:docMkLst>
      <pc:sldChg chg="delSp modSp mod">
        <pc:chgData name="Powell, Rachel" userId="f89ada14-2ae0-496f-821f-d7244d3fac31" providerId="ADAL" clId="{40A3F171-97F6-4AB2-A18C-17FF43E301DE}" dt="2026-01-05T13:52:23.905" v="2122" actId="20577"/>
        <pc:sldMkLst>
          <pc:docMk/>
          <pc:sldMk cId="2649779666" sldId="275"/>
        </pc:sldMkLst>
        <pc:spChg chg="mod">
          <ac:chgData name="Powell, Rachel" userId="f89ada14-2ae0-496f-821f-d7244d3fac31" providerId="ADAL" clId="{40A3F171-97F6-4AB2-A18C-17FF43E301DE}" dt="2026-01-05T13:52:23.905" v="2122" actId="20577"/>
          <ac:spMkLst>
            <pc:docMk/>
            <pc:sldMk cId="2649779666" sldId="275"/>
            <ac:spMk id="19" creationId="{465D3F1E-5A74-47AE-8702-3F3A1D912A71}"/>
          </ac:spMkLst>
        </pc:spChg>
        <pc:picChg chg="del">
          <ac:chgData name="Powell, Rachel" userId="f89ada14-2ae0-496f-821f-d7244d3fac31" providerId="ADAL" clId="{40A3F171-97F6-4AB2-A18C-17FF43E301DE}" dt="2026-01-05T13:49:48.651" v="2038" actId="478"/>
          <ac:picMkLst>
            <pc:docMk/>
            <pc:sldMk cId="2649779666" sldId="275"/>
            <ac:picMk id="4" creationId="{57708C81-4B08-DFDF-584D-C90FF9C70AB7}"/>
          </ac:picMkLst>
        </pc:picChg>
      </pc:sldChg>
      <pc:sldChg chg="modSp mod">
        <pc:chgData name="Powell, Rachel" userId="f89ada14-2ae0-496f-821f-d7244d3fac31" providerId="ADAL" clId="{40A3F171-97F6-4AB2-A18C-17FF43E301DE}" dt="2026-01-05T23:52:19.493" v="2597" actId="20577"/>
        <pc:sldMkLst>
          <pc:docMk/>
          <pc:sldMk cId="2406409129" sldId="288"/>
        </pc:sldMkLst>
        <pc:spChg chg="mod">
          <ac:chgData name="Powell, Rachel" userId="f89ada14-2ae0-496f-821f-d7244d3fac31" providerId="ADAL" clId="{40A3F171-97F6-4AB2-A18C-17FF43E301DE}" dt="2026-01-05T23:52:19.493" v="2597" actId="20577"/>
          <ac:spMkLst>
            <pc:docMk/>
            <pc:sldMk cId="2406409129" sldId="288"/>
            <ac:spMk id="3" creationId="{17BFED26-927A-403C-B8A0-D69A7CF858CC}"/>
          </ac:spMkLst>
        </pc:spChg>
      </pc:sldChg>
      <pc:sldChg chg="modSp mod">
        <pc:chgData name="Powell, Rachel" userId="f89ada14-2ae0-496f-821f-d7244d3fac31" providerId="ADAL" clId="{40A3F171-97F6-4AB2-A18C-17FF43E301DE}" dt="2026-01-05T13:44:43.312" v="1907" actId="20577"/>
        <pc:sldMkLst>
          <pc:docMk/>
          <pc:sldMk cId="1259183231" sldId="294"/>
        </pc:sldMkLst>
        <pc:spChg chg="mod">
          <ac:chgData name="Powell, Rachel" userId="f89ada14-2ae0-496f-821f-d7244d3fac31" providerId="ADAL" clId="{40A3F171-97F6-4AB2-A18C-17FF43E301DE}" dt="2026-01-05T13:43:38.453" v="1886" actId="404"/>
          <ac:spMkLst>
            <pc:docMk/>
            <pc:sldMk cId="1259183231" sldId="294"/>
            <ac:spMk id="2" creationId="{793CBC73-2C2E-4916-A428-97299D1FD17C}"/>
          </ac:spMkLst>
        </pc:spChg>
        <pc:spChg chg="mod">
          <ac:chgData name="Powell, Rachel" userId="f89ada14-2ae0-496f-821f-d7244d3fac31" providerId="ADAL" clId="{40A3F171-97F6-4AB2-A18C-17FF43E301DE}" dt="2026-01-05T13:44:43.312" v="1907" actId="20577"/>
          <ac:spMkLst>
            <pc:docMk/>
            <pc:sldMk cId="1259183231" sldId="294"/>
            <ac:spMk id="3" creationId="{DF81A7AD-E97B-4861-A146-DDC357A7F975}"/>
          </ac:spMkLst>
        </pc:spChg>
      </pc:sldChg>
      <pc:sldChg chg="del">
        <pc:chgData name="Powell, Rachel" userId="f89ada14-2ae0-496f-821f-d7244d3fac31" providerId="ADAL" clId="{40A3F171-97F6-4AB2-A18C-17FF43E301DE}" dt="2026-01-05T13:43:16.737" v="1838" actId="2696"/>
        <pc:sldMkLst>
          <pc:docMk/>
          <pc:sldMk cId="2292051921" sldId="298"/>
        </pc:sldMkLst>
      </pc:sldChg>
      <pc:sldChg chg="modSp mod">
        <pc:chgData name="Powell, Rachel" userId="f89ada14-2ae0-496f-821f-d7244d3fac31" providerId="ADAL" clId="{40A3F171-97F6-4AB2-A18C-17FF43E301DE}" dt="2026-01-05T15:59:19.005" v="2241" actId="20577"/>
        <pc:sldMkLst>
          <pc:docMk/>
          <pc:sldMk cId="371839494" sldId="361"/>
        </pc:sldMkLst>
        <pc:spChg chg="mod">
          <ac:chgData name="Powell, Rachel" userId="f89ada14-2ae0-496f-821f-d7244d3fac31" providerId="ADAL" clId="{40A3F171-97F6-4AB2-A18C-17FF43E301DE}" dt="2026-01-05T15:59:19.005" v="2241" actId="20577"/>
          <ac:spMkLst>
            <pc:docMk/>
            <pc:sldMk cId="371839494" sldId="361"/>
            <ac:spMk id="2" creationId="{343B0350-09F2-0525-B676-C1D70F5CA707}"/>
          </ac:spMkLst>
        </pc:spChg>
      </pc:sldChg>
      <pc:sldChg chg="del">
        <pc:chgData name="Powell, Rachel" userId="f89ada14-2ae0-496f-821f-d7244d3fac31" providerId="ADAL" clId="{40A3F171-97F6-4AB2-A18C-17FF43E301DE}" dt="2026-01-05T13:48:16.103" v="2032" actId="2696"/>
        <pc:sldMkLst>
          <pc:docMk/>
          <pc:sldMk cId="4072867866" sldId="369"/>
        </pc:sldMkLst>
      </pc:sldChg>
      <pc:sldChg chg="ord">
        <pc:chgData name="Powell, Rachel" userId="f89ada14-2ae0-496f-821f-d7244d3fac31" providerId="ADAL" clId="{40A3F171-97F6-4AB2-A18C-17FF43E301DE}" dt="2026-01-05T13:48:40.058" v="2036"/>
        <pc:sldMkLst>
          <pc:docMk/>
          <pc:sldMk cId="1129118866" sldId="373"/>
        </pc:sldMkLst>
      </pc:sldChg>
      <pc:sldChg chg="del">
        <pc:chgData name="Powell, Rachel" userId="f89ada14-2ae0-496f-821f-d7244d3fac31" providerId="ADAL" clId="{40A3F171-97F6-4AB2-A18C-17FF43E301DE}" dt="2026-01-05T13:49:36.896" v="2037" actId="2696"/>
        <pc:sldMkLst>
          <pc:docMk/>
          <pc:sldMk cId="1359309232" sldId="374"/>
        </pc:sldMkLst>
      </pc:sldChg>
      <pc:sldChg chg="ord">
        <pc:chgData name="Powell, Rachel" userId="f89ada14-2ae0-496f-821f-d7244d3fac31" providerId="ADAL" clId="{40A3F171-97F6-4AB2-A18C-17FF43E301DE}" dt="2026-01-05T13:48:24.526" v="2034"/>
        <pc:sldMkLst>
          <pc:docMk/>
          <pc:sldMk cId="56656075" sldId="375"/>
        </pc:sldMkLst>
      </pc:sldChg>
      <pc:sldChg chg="modSp mod modNotesTx">
        <pc:chgData name="Powell, Rachel" userId="f89ada14-2ae0-496f-821f-d7244d3fac31" providerId="ADAL" clId="{40A3F171-97F6-4AB2-A18C-17FF43E301DE}" dt="2026-01-05T16:05:24.230" v="2457" actId="20577"/>
        <pc:sldMkLst>
          <pc:docMk/>
          <pc:sldMk cId="602611264" sldId="377"/>
        </pc:sldMkLst>
        <pc:spChg chg="mod">
          <ac:chgData name="Powell, Rachel" userId="f89ada14-2ae0-496f-821f-d7244d3fac31" providerId="ADAL" clId="{40A3F171-97F6-4AB2-A18C-17FF43E301DE}" dt="2026-01-05T16:05:24.230" v="2457" actId="20577"/>
          <ac:spMkLst>
            <pc:docMk/>
            <pc:sldMk cId="602611264" sldId="377"/>
            <ac:spMk id="2" creationId="{A2C2F1C0-0230-607F-DE0D-7D621D515920}"/>
          </ac:spMkLst>
        </pc:spChg>
      </pc:sldChg>
      <pc:sldChg chg="modSp mod">
        <pc:chgData name="Powell, Rachel" userId="f89ada14-2ae0-496f-821f-d7244d3fac31" providerId="ADAL" clId="{40A3F171-97F6-4AB2-A18C-17FF43E301DE}" dt="2026-01-05T13:52:49.399" v="2131" actId="20577"/>
        <pc:sldMkLst>
          <pc:docMk/>
          <pc:sldMk cId="2407037294" sldId="378"/>
        </pc:sldMkLst>
        <pc:spChg chg="mod">
          <ac:chgData name="Powell, Rachel" userId="f89ada14-2ae0-496f-821f-d7244d3fac31" providerId="ADAL" clId="{40A3F171-97F6-4AB2-A18C-17FF43E301DE}" dt="2026-01-05T13:52:49.399" v="2131" actId="20577"/>
          <ac:spMkLst>
            <pc:docMk/>
            <pc:sldMk cId="2407037294" sldId="378"/>
            <ac:spMk id="6" creationId="{A6ADF997-2C7F-E73F-4AD6-510B586F7A2C}"/>
          </ac:spMkLst>
        </pc:spChg>
      </pc:sldChg>
      <pc:sldChg chg="del">
        <pc:chgData name="Powell, Rachel" userId="f89ada14-2ae0-496f-821f-d7244d3fac31" providerId="ADAL" clId="{40A3F171-97F6-4AB2-A18C-17FF43E301DE}" dt="2026-01-05T13:53:29.553" v="2195" actId="2696"/>
        <pc:sldMkLst>
          <pc:docMk/>
          <pc:sldMk cId="3302009348" sldId="380"/>
        </pc:sldMkLst>
      </pc:sldChg>
      <pc:sldChg chg="del">
        <pc:chgData name="Powell, Rachel" userId="f89ada14-2ae0-496f-821f-d7244d3fac31" providerId="ADAL" clId="{40A3F171-97F6-4AB2-A18C-17FF43E301DE}" dt="2026-01-05T13:52:36.399" v="2123" actId="2696"/>
        <pc:sldMkLst>
          <pc:docMk/>
          <pc:sldMk cId="2096101402" sldId="381"/>
        </pc:sldMkLst>
      </pc:sldChg>
      <pc:sldChg chg="del">
        <pc:chgData name="Powell, Rachel" userId="f89ada14-2ae0-496f-821f-d7244d3fac31" providerId="ADAL" clId="{40A3F171-97F6-4AB2-A18C-17FF43E301DE}" dt="2026-01-05T13:52:38.804" v="2124" actId="2696"/>
        <pc:sldMkLst>
          <pc:docMk/>
          <pc:sldMk cId="3095305163" sldId="382"/>
        </pc:sldMkLst>
      </pc:sldChg>
      <pc:sldChg chg="addSp delSp modSp mod">
        <pc:chgData name="Powell, Rachel" userId="f89ada14-2ae0-496f-821f-d7244d3fac31" providerId="ADAL" clId="{40A3F171-97F6-4AB2-A18C-17FF43E301DE}" dt="2026-01-06T00:37:10.856" v="3125" actId="20577"/>
        <pc:sldMkLst>
          <pc:docMk/>
          <pc:sldMk cId="2607975131" sldId="385"/>
        </pc:sldMkLst>
        <pc:spChg chg="add mod">
          <ac:chgData name="Powell, Rachel" userId="f89ada14-2ae0-496f-821f-d7244d3fac31" providerId="ADAL" clId="{40A3F171-97F6-4AB2-A18C-17FF43E301DE}" dt="2026-01-06T00:37:10.856" v="3125" actId="20577"/>
          <ac:spMkLst>
            <pc:docMk/>
            <pc:sldMk cId="2607975131" sldId="385"/>
            <ac:spMk id="2" creationId="{76925C2B-09D8-96AF-B07D-3B860C93BB8A}"/>
          </ac:spMkLst>
        </pc:spChg>
        <pc:picChg chg="del mod">
          <ac:chgData name="Powell, Rachel" userId="f89ada14-2ae0-496f-821f-d7244d3fac31" providerId="ADAL" clId="{40A3F171-97F6-4AB2-A18C-17FF43E301DE}" dt="2026-01-05T23:57:34.713" v="3086" actId="478"/>
          <ac:picMkLst>
            <pc:docMk/>
            <pc:sldMk cId="2607975131" sldId="385"/>
            <ac:picMk id="3" creationId="{5BB04277-5460-6CD9-89A4-5FAF61656D75}"/>
          </ac:picMkLst>
        </pc:picChg>
      </pc:sldChg>
      <pc:sldChg chg="modNotesTx">
        <pc:chgData name="Powell, Rachel" userId="f89ada14-2ae0-496f-821f-d7244d3fac31" providerId="ADAL" clId="{40A3F171-97F6-4AB2-A18C-17FF43E301DE}" dt="2026-01-06T00:37:53.438" v="3146" actId="20577"/>
        <pc:sldMkLst>
          <pc:docMk/>
          <pc:sldMk cId="380373713" sldId="388"/>
        </pc:sldMkLst>
      </pc:sldChg>
      <pc:sldChg chg="modSp mod">
        <pc:chgData name="Powell, Rachel" userId="f89ada14-2ae0-496f-821f-d7244d3fac31" providerId="ADAL" clId="{40A3F171-97F6-4AB2-A18C-17FF43E301DE}" dt="2026-01-05T13:41:31.306" v="1837" actId="113"/>
        <pc:sldMkLst>
          <pc:docMk/>
          <pc:sldMk cId="4017041820" sldId="389"/>
        </pc:sldMkLst>
        <pc:spChg chg="mod">
          <ac:chgData name="Powell, Rachel" userId="f89ada14-2ae0-496f-821f-d7244d3fac31" providerId="ADAL" clId="{40A3F171-97F6-4AB2-A18C-17FF43E301DE}" dt="2026-01-05T13:40:51.175" v="1761" actId="20577"/>
          <ac:spMkLst>
            <pc:docMk/>
            <pc:sldMk cId="4017041820" sldId="389"/>
            <ac:spMk id="2" creationId="{3A146214-F5FE-45A3-2842-EDC2EAF13922}"/>
          </ac:spMkLst>
        </pc:spChg>
        <pc:spChg chg="mod">
          <ac:chgData name="Powell, Rachel" userId="f89ada14-2ae0-496f-821f-d7244d3fac31" providerId="ADAL" clId="{40A3F171-97F6-4AB2-A18C-17FF43E301DE}" dt="2026-01-05T13:41:31.306" v="1837" actId="113"/>
          <ac:spMkLst>
            <pc:docMk/>
            <pc:sldMk cId="4017041820" sldId="389"/>
            <ac:spMk id="3" creationId="{8B2A85F0-2434-F67E-D13C-84C8C5F4911D}"/>
          </ac:spMkLst>
        </pc:spChg>
      </pc:sldChg>
      <pc:sldChg chg="del">
        <pc:chgData name="Powell, Rachel" userId="f89ada14-2ae0-496f-821f-d7244d3fac31" providerId="ADAL" clId="{40A3F171-97F6-4AB2-A18C-17FF43E301DE}" dt="2026-01-05T13:52:55.874" v="2132" actId="2696"/>
        <pc:sldMkLst>
          <pc:docMk/>
          <pc:sldMk cId="1122212836" sldId="390"/>
        </pc:sldMkLst>
      </pc:sldChg>
      <pc:sldChg chg="modSp del mod">
        <pc:chgData name="Powell, Rachel" userId="f89ada14-2ae0-496f-821f-d7244d3fac31" providerId="ADAL" clId="{40A3F171-97F6-4AB2-A18C-17FF43E301DE}" dt="2026-01-05T23:56:32.313" v="2768" actId="2696"/>
        <pc:sldMkLst>
          <pc:docMk/>
          <pc:sldMk cId="3525437361" sldId="394"/>
        </pc:sldMkLst>
        <pc:spChg chg="mod">
          <ac:chgData name="Powell, Rachel" userId="f89ada14-2ae0-496f-821f-d7244d3fac31" providerId="ADAL" clId="{40A3F171-97F6-4AB2-A18C-17FF43E301DE}" dt="2026-01-05T13:55:49.328" v="2209" actId="20577"/>
          <ac:spMkLst>
            <pc:docMk/>
            <pc:sldMk cId="3525437361" sldId="394"/>
            <ac:spMk id="3" creationId="{482D75AE-81E4-7D1E-7D14-54A5F284CA20}"/>
          </ac:spMkLst>
        </pc:spChg>
        <pc:spChg chg="mod">
          <ac:chgData name="Powell, Rachel" userId="f89ada14-2ae0-496f-821f-d7244d3fac31" providerId="ADAL" clId="{40A3F171-97F6-4AB2-A18C-17FF43E301DE}" dt="2026-01-05T13:56:03.007" v="2231" actId="20577"/>
          <ac:spMkLst>
            <pc:docMk/>
            <pc:sldMk cId="3525437361" sldId="394"/>
            <ac:spMk id="4" creationId="{162BB236-E8B7-E2D0-B5F1-BFC412A2767E}"/>
          </ac:spMkLst>
        </pc:spChg>
      </pc:sldChg>
      <pc:sldChg chg="modSp add mod">
        <pc:chgData name="Powell, Rachel" userId="f89ada14-2ae0-496f-821f-d7244d3fac31" providerId="ADAL" clId="{40A3F171-97F6-4AB2-A18C-17FF43E301DE}" dt="2026-01-05T13:48:10.074" v="2031" actId="113"/>
        <pc:sldMkLst>
          <pc:docMk/>
          <pc:sldMk cId="533751935" sldId="398"/>
        </pc:sldMkLst>
        <pc:spChg chg="mod">
          <ac:chgData name="Powell, Rachel" userId="f89ada14-2ae0-496f-821f-d7244d3fac31" providerId="ADAL" clId="{40A3F171-97F6-4AB2-A18C-17FF43E301DE}" dt="2026-01-05T13:44:58.489" v="1920" actId="20577"/>
          <ac:spMkLst>
            <pc:docMk/>
            <pc:sldMk cId="533751935" sldId="398"/>
            <ac:spMk id="2" creationId="{EF3ADDB7-349E-B468-4B1B-EFC651741976}"/>
          </ac:spMkLst>
        </pc:spChg>
        <pc:spChg chg="mod">
          <ac:chgData name="Powell, Rachel" userId="f89ada14-2ae0-496f-821f-d7244d3fac31" providerId="ADAL" clId="{40A3F171-97F6-4AB2-A18C-17FF43E301DE}" dt="2026-01-05T13:48:10.074" v="2031" actId="113"/>
          <ac:spMkLst>
            <pc:docMk/>
            <pc:sldMk cId="533751935" sldId="398"/>
            <ac:spMk id="3" creationId="{687F369D-1492-DFFD-1417-E222F3AC537C}"/>
          </ac:spMkLst>
        </pc:spChg>
      </pc:sldChg>
      <pc:sldChg chg="add">
        <pc:chgData name="Powell, Rachel" userId="f89ada14-2ae0-496f-821f-d7244d3fac31" providerId="ADAL" clId="{40A3F171-97F6-4AB2-A18C-17FF43E301DE}" dt="2026-01-05T15:59:11.453" v="2232" actId="2890"/>
        <pc:sldMkLst>
          <pc:docMk/>
          <pc:sldMk cId="3167226499" sldId="399"/>
        </pc:sldMkLst>
      </pc:sldChg>
      <pc:sldChg chg="addSp modSp new mod setBg">
        <pc:chgData name="Powell, Rachel" userId="f89ada14-2ae0-496f-821f-d7244d3fac31" providerId="ADAL" clId="{40A3F171-97F6-4AB2-A18C-17FF43E301DE}" dt="2026-01-06T00:09:16.356" v="3124" actId="20577"/>
        <pc:sldMkLst>
          <pc:docMk/>
          <pc:sldMk cId="1442291272" sldId="400"/>
        </pc:sldMkLst>
        <pc:spChg chg="mod">
          <ac:chgData name="Powell, Rachel" userId="f89ada14-2ae0-496f-821f-d7244d3fac31" providerId="ADAL" clId="{40A3F171-97F6-4AB2-A18C-17FF43E301DE}" dt="2026-01-05T16:02:16.204" v="2264" actId="26606"/>
          <ac:spMkLst>
            <pc:docMk/>
            <pc:sldMk cId="1442291272" sldId="400"/>
            <ac:spMk id="2" creationId="{835FC9B8-D6F3-B910-3B6D-6ED5AAA3E470}"/>
          </ac:spMkLst>
        </pc:spChg>
        <pc:spChg chg="mod">
          <ac:chgData name="Powell, Rachel" userId="f89ada14-2ae0-496f-821f-d7244d3fac31" providerId="ADAL" clId="{40A3F171-97F6-4AB2-A18C-17FF43E301DE}" dt="2026-01-06T00:09:16.356" v="3124" actId="20577"/>
          <ac:spMkLst>
            <pc:docMk/>
            <pc:sldMk cId="1442291272" sldId="400"/>
            <ac:spMk id="3" creationId="{287265D0-45A6-2480-117A-F5EA153FC5A0}"/>
          </ac:spMkLst>
        </pc:spChg>
        <pc:spChg chg="add">
          <ac:chgData name="Powell, Rachel" userId="f89ada14-2ae0-496f-821f-d7244d3fac31" providerId="ADAL" clId="{40A3F171-97F6-4AB2-A18C-17FF43E301DE}" dt="2026-01-05T16:02:16.204" v="2264" actId="26606"/>
          <ac:spMkLst>
            <pc:docMk/>
            <pc:sldMk cId="1442291272" sldId="400"/>
            <ac:spMk id="8" creationId="{DC878D9A-77BE-4701-AE3D-EEFC53CD50BC}"/>
          </ac:spMkLst>
        </pc:spChg>
        <pc:spChg chg="add">
          <ac:chgData name="Powell, Rachel" userId="f89ada14-2ae0-496f-821f-d7244d3fac31" providerId="ADAL" clId="{40A3F171-97F6-4AB2-A18C-17FF43E301DE}" dt="2026-01-05T16:02:16.204" v="2264" actId="26606"/>
          <ac:spMkLst>
            <pc:docMk/>
            <pc:sldMk cId="1442291272" sldId="400"/>
            <ac:spMk id="10" creationId="{F643BE08-0ED1-4B73-AC6D-B7E26A59CDAA}"/>
          </ac:spMkLst>
        </pc:spChg>
        <pc:spChg chg="add">
          <ac:chgData name="Powell, Rachel" userId="f89ada14-2ae0-496f-821f-d7244d3fac31" providerId="ADAL" clId="{40A3F171-97F6-4AB2-A18C-17FF43E301DE}" dt="2026-01-05T16:02:16.204" v="2264" actId="26606"/>
          <ac:spMkLst>
            <pc:docMk/>
            <pc:sldMk cId="1442291272" sldId="400"/>
            <ac:spMk id="12" creationId="{956B2094-7FC0-45FC-BFED-3CB88CEE63F5}"/>
          </ac:spMkLst>
        </pc:spChg>
        <pc:spChg chg="add">
          <ac:chgData name="Powell, Rachel" userId="f89ada14-2ae0-496f-821f-d7244d3fac31" providerId="ADAL" clId="{40A3F171-97F6-4AB2-A18C-17FF43E301DE}" dt="2026-01-05T16:02:16.204" v="2264" actId="26606"/>
          <ac:spMkLst>
            <pc:docMk/>
            <pc:sldMk cId="1442291272" sldId="400"/>
            <ac:spMk id="14" creationId="{07A4B640-BB7F-4272-A710-068DBA9F9A6E}"/>
          </ac:spMkLst>
        </pc:spChg>
      </pc:sldChg>
      <pc:sldChg chg="modSp new mod modNotesTx">
        <pc:chgData name="Powell, Rachel" userId="f89ada14-2ae0-496f-821f-d7244d3fac31" providerId="ADAL" clId="{40A3F171-97F6-4AB2-A18C-17FF43E301DE}" dt="2026-01-05T23:51:42.541" v="2593" actId="20577"/>
        <pc:sldMkLst>
          <pc:docMk/>
          <pc:sldMk cId="2627524851" sldId="401"/>
        </pc:sldMkLst>
        <pc:spChg chg="mod">
          <ac:chgData name="Powell, Rachel" userId="f89ada14-2ae0-496f-821f-d7244d3fac31" providerId="ADAL" clId="{40A3F171-97F6-4AB2-A18C-17FF43E301DE}" dt="2026-01-05T16:04:05.821" v="2366" actId="20577"/>
          <ac:spMkLst>
            <pc:docMk/>
            <pc:sldMk cId="2627524851" sldId="401"/>
            <ac:spMk id="2" creationId="{DE44D2AF-1C8D-ACEE-F4B5-100755DCC727}"/>
          </ac:spMkLst>
        </pc:spChg>
        <pc:spChg chg="mod">
          <ac:chgData name="Powell, Rachel" userId="f89ada14-2ae0-496f-821f-d7244d3fac31" providerId="ADAL" clId="{40A3F171-97F6-4AB2-A18C-17FF43E301DE}" dt="2026-01-05T16:04:51.096" v="2416" actId="20577"/>
          <ac:spMkLst>
            <pc:docMk/>
            <pc:sldMk cId="2627524851" sldId="401"/>
            <ac:spMk id="3" creationId="{9E6E0F30-5315-7641-72C3-D1F4C281DB02}"/>
          </ac:spMkLst>
        </pc:spChg>
      </pc:sldChg>
      <pc:sldChg chg="new del">
        <pc:chgData name="Powell, Rachel" userId="f89ada14-2ae0-496f-821f-d7244d3fac31" providerId="ADAL" clId="{40A3F171-97F6-4AB2-A18C-17FF43E301DE}" dt="2026-01-05T16:05:10.892" v="2418" actId="680"/>
        <pc:sldMkLst>
          <pc:docMk/>
          <pc:sldMk cId="3479390424" sldId="402"/>
        </pc:sldMkLst>
      </pc:sldChg>
      <pc:sldChg chg="add">
        <pc:chgData name="Powell, Rachel" userId="f89ada14-2ae0-496f-821f-d7244d3fac31" providerId="ADAL" clId="{40A3F171-97F6-4AB2-A18C-17FF43E301DE}" dt="2026-01-05T16:05:12.467" v="2419" actId="2890"/>
        <pc:sldMkLst>
          <pc:docMk/>
          <pc:sldMk cId="4229702795" sldId="402"/>
        </pc:sldMkLst>
      </pc:sldChg>
      <pc:sldChg chg="modSp new mod">
        <pc:chgData name="Powell, Rachel" userId="f89ada14-2ae0-496f-821f-d7244d3fac31" providerId="ADAL" clId="{40A3F171-97F6-4AB2-A18C-17FF43E301DE}" dt="2026-01-05T16:08:59.504" v="2513" actId="27636"/>
        <pc:sldMkLst>
          <pc:docMk/>
          <pc:sldMk cId="1101971472" sldId="403"/>
        </pc:sldMkLst>
        <pc:spChg chg="mod">
          <ac:chgData name="Powell, Rachel" userId="f89ada14-2ae0-496f-821f-d7244d3fac31" providerId="ADAL" clId="{40A3F171-97F6-4AB2-A18C-17FF43E301DE}" dt="2026-01-05T16:08:28.109" v="2495" actId="20577"/>
          <ac:spMkLst>
            <pc:docMk/>
            <pc:sldMk cId="1101971472" sldId="403"/>
            <ac:spMk id="2" creationId="{CD8A56C7-07AF-83F9-AD43-6E16468F46BF}"/>
          </ac:spMkLst>
        </pc:spChg>
        <pc:spChg chg="mod">
          <ac:chgData name="Powell, Rachel" userId="f89ada14-2ae0-496f-821f-d7244d3fac31" providerId="ADAL" clId="{40A3F171-97F6-4AB2-A18C-17FF43E301DE}" dt="2026-01-05T16:08:59.504" v="2513" actId="27636"/>
          <ac:spMkLst>
            <pc:docMk/>
            <pc:sldMk cId="1101971472" sldId="403"/>
            <ac:spMk id="3" creationId="{3717535B-237A-CF4C-5126-3D8A3D5F9DD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46AA51-8EAE-425A-AB06-A9471FFC3291}" type="datetimeFigureOut">
              <a:rPr lang="en-US" smtClean="0"/>
              <a:t>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8141ED-C707-4503-BDB4-8CD5508D3D4B}" type="slidenum">
              <a:rPr lang="en-US" smtClean="0"/>
              <a:t>‹#›</a:t>
            </a:fld>
            <a:endParaRPr lang="en-US"/>
          </a:p>
        </p:txBody>
      </p:sp>
    </p:spTree>
    <p:extLst>
      <p:ext uri="{BB962C8B-B14F-4D97-AF65-F5344CB8AC3E}">
        <p14:creationId xmlns:p14="http://schemas.microsoft.com/office/powerpoint/2010/main" val="374563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if you have taken this course previously, please ensure you still go through the course as improvements have been made for student success based on feedback from past students.</a:t>
            </a:r>
          </a:p>
        </p:txBody>
      </p:sp>
      <p:sp>
        <p:nvSpPr>
          <p:cNvPr id="4" name="Slide Number Placeholder 3"/>
          <p:cNvSpPr>
            <a:spLocks noGrp="1"/>
          </p:cNvSpPr>
          <p:nvPr>
            <p:ph type="sldNum" sz="quarter" idx="5"/>
          </p:nvPr>
        </p:nvSpPr>
        <p:spPr/>
        <p:txBody>
          <a:bodyPr/>
          <a:lstStyle/>
          <a:p>
            <a:fld id="{188141ED-C707-4503-BDB4-8CD5508D3D4B}" type="slidenum">
              <a:rPr lang="en-US" smtClean="0"/>
              <a:t>1</a:t>
            </a:fld>
            <a:endParaRPr lang="en-US"/>
          </a:p>
        </p:txBody>
      </p:sp>
    </p:spTree>
    <p:extLst>
      <p:ext uri="{BB962C8B-B14F-4D97-AF65-F5344CB8AC3E}">
        <p14:creationId xmlns:p14="http://schemas.microsoft.com/office/powerpoint/2010/main" val="1078435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In-person faculty contact information must also be provided</a:t>
            </a:r>
          </a:p>
        </p:txBody>
      </p:sp>
      <p:sp>
        <p:nvSpPr>
          <p:cNvPr id="4" name="Slide Number Placeholder 3"/>
          <p:cNvSpPr>
            <a:spLocks noGrp="1"/>
          </p:cNvSpPr>
          <p:nvPr>
            <p:ph type="sldNum" sz="quarter" idx="5"/>
          </p:nvPr>
        </p:nvSpPr>
        <p:spPr/>
        <p:txBody>
          <a:bodyPr/>
          <a:lstStyle/>
          <a:p>
            <a:fld id="{188141ED-C707-4503-BDB4-8CD5508D3D4B}" type="slidenum">
              <a:rPr lang="en-US" smtClean="0"/>
              <a:t>6</a:t>
            </a:fld>
            <a:endParaRPr lang="en-US"/>
          </a:p>
        </p:txBody>
      </p:sp>
    </p:spTree>
    <p:extLst>
      <p:ext uri="{BB962C8B-B14F-4D97-AF65-F5344CB8AC3E}">
        <p14:creationId xmlns:p14="http://schemas.microsoft.com/office/powerpoint/2010/main" val="1357987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High-fidelity simulation uses advanced technology, like lifelike computerized mannequins or virtual reality, to create extremely realistic, complex, and immersive training scenarios, primarily in healthcare, that mirror real-world situations, allowing learners to practice critical skills and decision-making in a safe environment to reduce errors and build competence</a:t>
            </a:r>
          </a:p>
        </p:txBody>
      </p:sp>
      <p:sp>
        <p:nvSpPr>
          <p:cNvPr id="4" name="Slide Number Placeholder 3"/>
          <p:cNvSpPr>
            <a:spLocks noGrp="1"/>
          </p:cNvSpPr>
          <p:nvPr>
            <p:ph type="sldNum" sz="quarter" idx="5"/>
          </p:nvPr>
        </p:nvSpPr>
        <p:spPr/>
        <p:txBody>
          <a:bodyPr/>
          <a:lstStyle/>
          <a:p>
            <a:fld id="{188141ED-C707-4503-BDB4-8CD5508D3D4B}" type="slidenum">
              <a:rPr lang="en-US" smtClean="0"/>
              <a:t>16</a:t>
            </a:fld>
            <a:endParaRPr lang="en-US"/>
          </a:p>
        </p:txBody>
      </p:sp>
    </p:spTree>
    <p:extLst>
      <p:ext uri="{BB962C8B-B14F-4D97-AF65-F5344CB8AC3E}">
        <p14:creationId xmlns:p14="http://schemas.microsoft.com/office/powerpoint/2010/main" val="895301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504A3-7C85-198B-B2B0-F11DB8642B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938A04-EC63-A3AC-09EE-20019DFC42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032EF8-67D5-DB9A-5D16-28E2D7E76044}"/>
              </a:ext>
            </a:extLst>
          </p:cNvPr>
          <p:cNvSpPr>
            <a:spLocks noGrp="1"/>
          </p:cNvSpPr>
          <p:nvPr>
            <p:ph type="body" idx="1"/>
          </p:nvPr>
        </p:nvSpPr>
        <p:spPr/>
        <p:txBody>
          <a:bodyPr/>
          <a:lstStyle/>
          <a:p>
            <a:r>
              <a:rPr lang="en-US" dirty="0"/>
              <a:t>The lab component will be completed during Intensives.</a:t>
            </a:r>
          </a:p>
        </p:txBody>
      </p:sp>
      <p:sp>
        <p:nvSpPr>
          <p:cNvPr id="4" name="Slide Number Placeholder 3">
            <a:extLst>
              <a:ext uri="{FF2B5EF4-FFF2-40B4-BE49-F238E27FC236}">
                <a16:creationId xmlns:a16="http://schemas.microsoft.com/office/drawing/2014/main" id="{0EECD914-552F-4A73-B049-5227C1E34949}"/>
              </a:ext>
            </a:extLst>
          </p:cNvPr>
          <p:cNvSpPr>
            <a:spLocks noGrp="1"/>
          </p:cNvSpPr>
          <p:nvPr>
            <p:ph type="sldNum" sz="quarter" idx="5"/>
          </p:nvPr>
        </p:nvSpPr>
        <p:spPr/>
        <p:txBody>
          <a:bodyPr/>
          <a:lstStyle/>
          <a:p>
            <a:fld id="{188141ED-C707-4503-BDB4-8CD5508D3D4B}" type="slidenum">
              <a:rPr lang="en-US" smtClean="0"/>
              <a:t>18</a:t>
            </a:fld>
            <a:endParaRPr lang="en-US"/>
          </a:p>
        </p:txBody>
      </p:sp>
    </p:spTree>
    <p:extLst>
      <p:ext uri="{BB962C8B-B14F-4D97-AF65-F5344CB8AC3E}">
        <p14:creationId xmlns:p14="http://schemas.microsoft.com/office/powerpoint/2010/main" val="666154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**7:30 am CST</a:t>
            </a:r>
          </a:p>
        </p:txBody>
      </p:sp>
      <p:sp>
        <p:nvSpPr>
          <p:cNvPr id="4" name="Slide Number Placeholder 3"/>
          <p:cNvSpPr>
            <a:spLocks noGrp="1"/>
          </p:cNvSpPr>
          <p:nvPr>
            <p:ph type="sldNum" sz="quarter" idx="5"/>
          </p:nvPr>
        </p:nvSpPr>
        <p:spPr/>
        <p:txBody>
          <a:bodyPr/>
          <a:lstStyle/>
          <a:p>
            <a:fld id="{188141ED-C707-4503-BDB4-8CD5508D3D4B}" type="slidenum">
              <a:rPr lang="en-US" smtClean="0"/>
              <a:t>23</a:t>
            </a:fld>
            <a:endParaRPr lang="en-US"/>
          </a:p>
        </p:txBody>
      </p:sp>
    </p:spTree>
    <p:extLst>
      <p:ext uri="{BB962C8B-B14F-4D97-AF65-F5344CB8AC3E}">
        <p14:creationId xmlns:p14="http://schemas.microsoft.com/office/powerpoint/2010/main" val="1709253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1/5/2026</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523515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1/5/2026</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30594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1/5/2026</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001811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1/5/2026</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7502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C04E684-10F4-4CC3-A0B9-F03AA7BE37CF}" type="datetimeFigureOut">
              <a:rPr lang="en-US" smtClean="0"/>
              <a:t>1/5/2026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1845F5A-061D-4825-9AE9-D7794091C6C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4684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08468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4E684-10F4-4CC3-A0B9-F03AA7BE37CF}" type="datetimeFigureOut">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112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04E684-10F4-4CC3-A0B9-F03AA7BE37CF}" type="datetimeFigureOut">
              <a:rPr lang="en-US" smtClean="0"/>
              <a:t>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22236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04E684-10F4-4CC3-A0B9-F03AA7BE37CF}" type="datetimeFigureOut">
              <a:rPr lang="en-US" smtClean="0"/>
              <a:t>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845F5A-061D-4825-9AE9-D7794091C6C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9307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04E684-10F4-4CC3-A0B9-F03AA7BE37CF}" type="datetimeFigureOut">
              <a:rPr lang="en-US" smtClean="0"/>
              <a:t>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845F5A-061D-4825-9AE9-D7794091C6C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9183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4E684-10F4-4CC3-A0B9-F03AA7BE37CF}" type="datetimeFigureOut">
              <a:rPr lang="en-US" smtClean="0"/>
              <a:t>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90146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1/5/2026</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38820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04E684-10F4-4CC3-A0B9-F03AA7BE37CF}" type="datetimeFigureOut">
              <a:rPr lang="en-US" smtClean="0"/>
              <a:t>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5419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04E684-10F4-4CC3-A0B9-F03AA7BE37CF}" type="datetimeFigureOut">
              <a:rPr lang="en-US" smtClean="0"/>
              <a:t>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618683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04E684-10F4-4CC3-A0B9-F03AA7BE37CF}" type="datetimeFigureOut">
              <a:rPr lang="en-US" smtClean="0"/>
              <a:t>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028570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4E684-10F4-4CC3-A0B9-F03AA7BE37CF}" type="datetimeFigureOut">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6475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4E684-10F4-4CC3-A0B9-F03AA7BE37CF}" type="datetimeFigureOut">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17868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4E684-10F4-4CC3-A0B9-F03AA7BE37CF}" type="datetimeFigureOut">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57987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4E684-10F4-4CC3-A0B9-F03AA7BE37CF}" type="datetimeFigureOut">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58980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4E684-10F4-4CC3-A0B9-F03AA7BE37CF}" type="datetimeFigureOut">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052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31763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991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1/5/2026</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78349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1/5/2026</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62027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1/5/2026</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438836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1/5/2026</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2950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1/5/2026</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67208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1/5/2026</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28992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1/5/2026</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43887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1/5/2026</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72967241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4" r:id="rId7"/>
    <p:sldLayoutId id="2147483675" r:id="rId8"/>
    <p:sldLayoutId id="2147483676" r:id="rId9"/>
    <p:sldLayoutId id="2147483677" r:id="rId10"/>
    <p:sldLayoutId id="2147483678" r:id="rId11"/>
    <p:sldLayoutId id="2147483680"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C04E684-10F4-4CC3-A0B9-F03AA7BE37CF}" type="datetimeFigureOut">
              <a:rPr lang="en-US" smtClean="0"/>
              <a:t>1/5/2026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310425119"/>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 id="2147483939" r:id="rId16"/>
    <p:sldLayoutId id="214748394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9.xml"/><Relationship Id="rId5" Type="http://schemas.openxmlformats.org/officeDocument/2006/relationships/image" Target="../media/image10.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4.xml"/><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hyperlink" Target="https://catalog.herzing.edu/content.php?catoid=76&amp;catoid=76&amp;navoid=6189&amp;filter%5Bitem_type%5D=3&amp;filter%5Bonly_active%5D=1&amp;filter%5B3%5D=1&amp;filter%5Bcpage%5D=2#tt2678" TargetMode="Externa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hyperlink" Target="https://sites.google.com/view/huintensive1info/home"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4.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23" name="Rectangle 9">
            <a:extLst>
              <a:ext uri="{FF2B5EF4-FFF2-40B4-BE49-F238E27FC236}">
                <a16:creationId xmlns:a16="http://schemas.microsoft.com/office/drawing/2014/main" id="{9B347087-DEE1-4F23-8486-A2690AA19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1">
            <a:extLst>
              <a:ext uri="{FF2B5EF4-FFF2-40B4-BE49-F238E27FC236}">
                <a16:creationId xmlns:a16="http://schemas.microsoft.com/office/drawing/2014/main" id="{44BB81AE-EE4A-4AA4-8941-104B6C943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88137"/>
            <a:ext cx="11227442" cy="5883295"/>
          </a:xfrm>
          <a:prstGeom prst="rect">
            <a:avLst/>
          </a:prstGeom>
          <a:solidFill>
            <a:schemeClr val="tx2"/>
          </a:solidFill>
          <a:ln>
            <a:noFill/>
          </a:ln>
          <a:effectLst>
            <a:outerShdw blurRad="114300" dist="127000" dir="54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5" name="Picture 4" descr="Background pattern&#10;&#10;Description automatically generated">
            <a:extLst>
              <a:ext uri="{FF2B5EF4-FFF2-40B4-BE49-F238E27FC236}">
                <a16:creationId xmlns:a16="http://schemas.microsoft.com/office/drawing/2014/main" id="{EBC53A1C-3215-846F-A3EE-C8A2F553A1E4}"/>
              </a:ext>
            </a:extLst>
          </p:cNvPr>
          <p:cNvPicPr>
            <a:picLocks noChangeAspect="1"/>
          </p:cNvPicPr>
          <p:nvPr/>
        </p:nvPicPr>
        <p:blipFill rotWithShape="1">
          <a:blip r:embed="rId4">
            <a:alphaModFix amt="50000"/>
          </a:blip>
          <a:srcRect t="12198" r="1" b="9300"/>
          <a:stretch/>
        </p:blipFill>
        <p:spPr>
          <a:xfrm>
            <a:off x="486138" y="488137"/>
            <a:ext cx="11227442" cy="5883295"/>
          </a:xfrm>
          <a:prstGeom prst="rect">
            <a:avLst/>
          </a:prstGeom>
        </p:spPr>
      </p:pic>
      <p:cxnSp>
        <p:nvCxnSpPr>
          <p:cNvPr id="25" name="Straight Connector 13">
            <a:extLst>
              <a:ext uri="{FF2B5EF4-FFF2-40B4-BE49-F238E27FC236}">
                <a16:creationId xmlns:a16="http://schemas.microsoft.com/office/drawing/2014/main" id="{4AA791FC-1AEF-4561-93B5-6B9E981BBB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21280" y="3594428"/>
            <a:ext cx="694944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AAA2202F-2A68-464D-8E53-CEBE9303D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8" name="Group 17">
            <a:extLst>
              <a:ext uri="{FF2B5EF4-FFF2-40B4-BE49-F238E27FC236}">
                <a16:creationId xmlns:a16="http://schemas.microsoft.com/office/drawing/2014/main" id="{5B129734-DF6D-46B8-A0E0-4F178B3AD2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19" name="Rounded Rectangle 21">
              <a:extLst>
                <a:ext uri="{FF2B5EF4-FFF2-40B4-BE49-F238E27FC236}">
                  <a16:creationId xmlns:a16="http://schemas.microsoft.com/office/drawing/2014/main" id="{6A986578-4991-4E9B-94B7-056F6B09B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6" name="Picture 19">
              <a:extLst>
                <a:ext uri="{FF2B5EF4-FFF2-40B4-BE49-F238E27FC236}">
                  <a16:creationId xmlns:a16="http://schemas.microsoft.com/office/drawing/2014/main" id="{257D0097-ACF2-46A6-804C-C5D55A188FE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21" name="Rounded Rectangle 27">
              <a:extLst>
                <a:ext uri="{FF2B5EF4-FFF2-40B4-BE49-F238E27FC236}">
                  <a16:creationId xmlns:a16="http://schemas.microsoft.com/office/drawing/2014/main" id="{A71DA5EB-109A-4C2F-A093-7E5F6490B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2" name="Picture 21">
              <a:extLst>
                <a:ext uri="{FF2B5EF4-FFF2-40B4-BE49-F238E27FC236}">
                  <a16:creationId xmlns:a16="http://schemas.microsoft.com/office/drawing/2014/main" id="{DA85B8CE-EB01-4DD0-8B39-D413503D77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2" name="Title 1"/>
          <p:cNvSpPr>
            <a:spLocks noGrp="1"/>
          </p:cNvSpPr>
          <p:nvPr>
            <p:ph type="ctrTitle"/>
          </p:nvPr>
        </p:nvSpPr>
        <p:spPr>
          <a:xfrm>
            <a:off x="2224403" y="1113698"/>
            <a:ext cx="8229600" cy="2345264"/>
          </a:xfrm>
        </p:spPr>
        <p:txBody>
          <a:bodyPr>
            <a:normAutofit/>
          </a:bodyPr>
          <a:lstStyle/>
          <a:p>
            <a:r>
              <a:rPr lang="en-US" sz="7200" dirty="0">
                <a:solidFill>
                  <a:schemeClr val="bg1"/>
                </a:solidFill>
                <a:cs typeface="Calibri Light"/>
              </a:rPr>
              <a:t>NSG522</a:t>
            </a:r>
            <a:endParaRPr lang="en-US" sz="7200" dirty="0">
              <a:solidFill>
                <a:schemeClr val="bg1"/>
              </a:solidFill>
            </a:endParaRPr>
          </a:p>
        </p:txBody>
      </p:sp>
      <p:sp>
        <p:nvSpPr>
          <p:cNvPr id="3" name="Subtitle 2"/>
          <p:cNvSpPr>
            <a:spLocks noGrp="1"/>
          </p:cNvSpPr>
          <p:nvPr>
            <p:ph type="subTitle" idx="1"/>
          </p:nvPr>
        </p:nvSpPr>
        <p:spPr>
          <a:xfrm>
            <a:off x="2165465" y="3729893"/>
            <a:ext cx="8059938" cy="2014407"/>
          </a:xfrm>
        </p:spPr>
        <p:txBody>
          <a:bodyPr vert="horz" lIns="91440" tIns="45720" rIns="91440" bIns="45720" rtlCol="0">
            <a:normAutofit/>
          </a:bodyPr>
          <a:lstStyle/>
          <a:p>
            <a:r>
              <a:rPr lang="en-US" dirty="0">
                <a:solidFill>
                  <a:schemeClr val="bg1"/>
                </a:solidFill>
                <a:cs typeface="Calibri"/>
              </a:rPr>
              <a:t>Class Orientation</a:t>
            </a: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1A44AF-2B82-41D6-BB20-F55BB2601A30}"/>
              </a:ext>
            </a:extLst>
          </p:cNvPr>
          <p:cNvSpPr>
            <a:spLocks noGrp="1"/>
          </p:cNvSpPr>
          <p:nvPr>
            <p:ph type="title"/>
          </p:nvPr>
        </p:nvSpPr>
        <p:spPr/>
        <p:txBody>
          <a:bodyPr/>
          <a:lstStyle/>
          <a:p>
            <a:r>
              <a:rPr lang="en-US" dirty="0"/>
              <a:t>Passing Score</a:t>
            </a:r>
          </a:p>
        </p:txBody>
      </p:sp>
      <p:sp>
        <p:nvSpPr>
          <p:cNvPr id="5" name="Content Placeholder 4">
            <a:extLst>
              <a:ext uri="{FF2B5EF4-FFF2-40B4-BE49-F238E27FC236}">
                <a16:creationId xmlns:a16="http://schemas.microsoft.com/office/drawing/2014/main" id="{35D17C59-DE8C-E591-9C80-323E76654264}"/>
              </a:ext>
            </a:extLst>
          </p:cNvPr>
          <p:cNvSpPr>
            <a:spLocks noGrp="1"/>
          </p:cNvSpPr>
          <p:nvPr>
            <p:ph idx="1"/>
          </p:nvPr>
        </p:nvSpPr>
        <p:spPr>
          <a:xfrm>
            <a:off x="1295401" y="2556932"/>
            <a:ext cx="9601196" cy="3318936"/>
          </a:xfrm>
        </p:spPr>
        <p:txBody>
          <a:bodyPr/>
          <a:lstStyle/>
          <a:p>
            <a:r>
              <a:rPr lang="en-US" dirty="0"/>
              <a:t>A minimum score of </a:t>
            </a:r>
            <a:r>
              <a:rPr lang="en-US" b="1" dirty="0">
                <a:highlight>
                  <a:srgbClr val="FFFF00"/>
                </a:highlight>
              </a:rPr>
              <a:t>76% on the Digital Clinical Experience (DCE) Score </a:t>
            </a:r>
            <a:r>
              <a:rPr lang="en-US" dirty="0"/>
              <a:t>must be achieved for each assigned scenario to meet the competency threshold.</a:t>
            </a:r>
          </a:p>
          <a:p>
            <a:r>
              <a:rPr lang="en-US" dirty="0"/>
              <a:t>We will not be using the Subjective Performance Indicator (SPI) score</a:t>
            </a:r>
          </a:p>
        </p:txBody>
      </p:sp>
    </p:spTree>
    <p:extLst>
      <p:ext uri="{BB962C8B-B14F-4D97-AF65-F5344CB8AC3E}">
        <p14:creationId xmlns:p14="http://schemas.microsoft.com/office/powerpoint/2010/main" val="56656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DEB4B82D-A989-40D8-A457-F1D9C0345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8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9">
            <a:extLst>
              <a:ext uri="{FF2B5EF4-FFF2-40B4-BE49-F238E27FC236}">
                <a16:creationId xmlns:a16="http://schemas.microsoft.com/office/drawing/2014/main" id="{14E99EC7-4ECA-46FD-A4EE-C28A8AC673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grpSp>
        <p:nvGrpSpPr>
          <p:cNvPr id="12" name="Group 11">
            <a:extLst>
              <a:ext uri="{FF2B5EF4-FFF2-40B4-BE49-F238E27FC236}">
                <a16:creationId xmlns:a16="http://schemas.microsoft.com/office/drawing/2014/main" id="{67034349-EB95-4DEC-941A-A5BEB23CCC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13" name="Rounded Rectangle 21">
              <a:extLst>
                <a:ext uri="{FF2B5EF4-FFF2-40B4-BE49-F238E27FC236}">
                  <a16:creationId xmlns:a16="http://schemas.microsoft.com/office/drawing/2014/main" id="{4ED14EF1-39B3-426A-842A-CEA137A65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4" name="Picture 13">
              <a:extLst>
                <a:ext uri="{FF2B5EF4-FFF2-40B4-BE49-F238E27FC236}">
                  <a16:creationId xmlns:a16="http://schemas.microsoft.com/office/drawing/2014/main" id="{20BA46E3-54EA-491A-BDC2-C9A945118E5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15" name="Rounded Rectangle 27">
              <a:extLst>
                <a:ext uri="{FF2B5EF4-FFF2-40B4-BE49-F238E27FC236}">
                  <a16:creationId xmlns:a16="http://schemas.microsoft.com/office/drawing/2014/main" id="{BC6C1592-02CC-4EA4-9A0E-7BE7C1ED8B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srgbClr val="171717">
                  <a:alpha val="82745"/>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6" name="Picture 15">
              <a:extLst>
                <a:ext uri="{FF2B5EF4-FFF2-40B4-BE49-F238E27FC236}">
                  <a16:creationId xmlns:a16="http://schemas.microsoft.com/office/drawing/2014/main" id="{367E44A5-FAF8-4D81-90C9-CFD68F1A131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pic>
        <p:nvPicPr>
          <p:cNvPr id="4" name="Picture 3">
            <a:extLst>
              <a:ext uri="{FF2B5EF4-FFF2-40B4-BE49-F238E27FC236}">
                <a16:creationId xmlns:a16="http://schemas.microsoft.com/office/drawing/2014/main" id="{CD661C2C-9EF7-9294-7214-FCECAC2D5361}"/>
              </a:ext>
            </a:extLst>
          </p:cNvPr>
          <p:cNvPicPr>
            <a:picLocks noChangeAspect="1"/>
          </p:cNvPicPr>
          <p:nvPr/>
        </p:nvPicPr>
        <p:blipFill>
          <a:blip r:embed="rId5"/>
          <a:stretch>
            <a:fillRect/>
          </a:stretch>
        </p:blipFill>
        <p:spPr>
          <a:xfrm>
            <a:off x="3611664" y="849406"/>
            <a:ext cx="4968671" cy="5159187"/>
          </a:xfrm>
          <a:prstGeom prst="rect">
            <a:avLst/>
          </a:prstGeom>
        </p:spPr>
      </p:pic>
      <p:sp>
        <p:nvSpPr>
          <p:cNvPr id="5" name="Rectangle 4">
            <a:extLst>
              <a:ext uri="{FF2B5EF4-FFF2-40B4-BE49-F238E27FC236}">
                <a16:creationId xmlns:a16="http://schemas.microsoft.com/office/drawing/2014/main" id="{B51F8D29-435C-11A1-B4F7-59CD4DBB7017}"/>
              </a:ext>
            </a:extLst>
          </p:cNvPr>
          <p:cNvSpPr/>
          <p:nvPr/>
        </p:nvSpPr>
        <p:spPr>
          <a:xfrm>
            <a:off x="6192982" y="1766455"/>
            <a:ext cx="1485900" cy="1558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3365168-9CC0-7AC4-A6ED-78215890FAE1}"/>
              </a:ext>
            </a:extLst>
          </p:cNvPr>
          <p:cNvSpPr/>
          <p:nvPr/>
        </p:nvSpPr>
        <p:spPr>
          <a:xfrm>
            <a:off x="3782291" y="5579918"/>
            <a:ext cx="3071552" cy="45761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9118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81430E4-070E-4A5D-B024-8234B458C5BA}"/>
              </a:ext>
            </a:extLst>
          </p:cNvPr>
          <p:cNvSpPr>
            <a:spLocks noGrp="1"/>
          </p:cNvSpPr>
          <p:nvPr>
            <p:ph type="title"/>
          </p:nvPr>
        </p:nvSpPr>
        <p:spPr>
          <a:xfrm>
            <a:off x="952108" y="954756"/>
            <a:ext cx="2730414" cy="4946003"/>
          </a:xfrm>
        </p:spPr>
        <p:txBody>
          <a:bodyPr>
            <a:normAutofit/>
          </a:bodyPr>
          <a:lstStyle/>
          <a:p>
            <a:r>
              <a:rPr lang="en-US" sz="3700" dirty="0">
                <a:solidFill>
                  <a:srgbClr val="FFFFFF"/>
                </a:solidFill>
              </a:rPr>
              <a:t>Clinical Activity Expectations</a:t>
            </a:r>
          </a:p>
        </p:txBody>
      </p:sp>
      <p:sp>
        <p:nvSpPr>
          <p:cNvPr id="16"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E0BEA78-3A56-4238-B488-AACE9EECFE6E}"/>
              </a:ext>
            </a:extLst>
          </p:cNvPr>
          <p:cNvSpPr>
            <a:spLocks noGrp="1"/>
          </p:cNvSpPr>
          <p:nvPr>
            <p:ph idx="1"/>
          </p:nvPr>
        </p:nvSpPr>
        <p:spPr>
          <a:xfrm>
            <a:off x="5140933" y="469900"/>
            <a:ext cx="6884811" cy="6083300"/>
          </a:xfrm>
        </p:spPr>
        <p:txBody>
          <a:bodyPr vert="horz" lIns="91440" tIns="45720" rIns="91440" bIns="45720" rtlCol="0" anchor="ctr">
            <a:normAutofit/>
          </a:bodyPr>
          <a:lstStyle/>
          <a:p>
            <a:pPr>
              <a:lnSpc>
                <a:spcPct val="90000"/>
              </a:lnSpc>
            </a:pPr>
            <a:r>
              <a:rPr lang="en-US" sz="2000" dirty="0">
                <a:ea typeface="+mn-lt"/>
                <a:cs typeface="+mn-lt"/>
              </a:rPr>
              <a:t>Zoom etiquette: please treat virtual clinical like in person clinical</a:t>
            </a:r>
          </a:p>
          <a:p>
            <a:pPr lvl="1">
              <a:lnSpc>
                <a:spcPct val="90000"/>
              </a:lnSpc>
            </a:pPr>
            <a:r>
              <a:rPr lang="en-US" dirty="0">
                <a:ea typeface="+mn-lt"/>
                <a:cs typeface="+mn-lt"/>
              </a:rPr>
              <a:t>Professional background (i.e. not in bed) </a:t>
            </a:r>
          </a:p>
          <a:p>
            <a:pPr lvl="1">
              <a:lnSpc>
                <a:spcPct val="90000"/>
              </a:lnSpc>
            </a:pPr>
            <a:r>
              <a:rPr lang="en-US" dirty="0">
                <a:highlight>
                  <a:srgbClr val="FFFF00"/>
                </a:highlight>
                <a:ea typeface="+mn-lt"/>
                <a:cs typeface="+mn-lt"/>
              </a:rPr>
              <a:t>Camera expected to be on  </a:t>
            </a:r>
          </a:p>
          <a:p>
            <a:pPr lvl="1">
              <a:lnSpc>
                <a:spcPct val="90000"/>
              </a:lnSpc>
            </a:pPr>
            <a:r>
              <a:rPr lang="en-US" dirty="0">
                <a:ea typeface="+mn-lt"/>
                <a:cs typeface="+mn-lt"/>
              </a:rPr>
              <a:t>Minimize background noise </a:t>
            </a:r>
          </a:p>
          <a:p>
            <a:pPr lvl="1">
              <a:lnSpc>
                <a:spcPct val="90000"/>
              </a:lnSpc>
            </a:pPr>
            <a:r>
              <a:rPr lang="en-US" dirty="0">
                <a:highlight>
                  <a:srgbClr val="FFFF00"/>
                </a:highlight>
                <a:ea typeface="+mn-lt"/>
                <a:cs typeface="+mn-lt"/>
              </a:rPr>
              <a:t>Log into Zoom on time (please see attendance policy)</a:t>
            </a:r>
          </a:p>
          <a:p>
            <a:pPr lvl="1">
              <a:lnSpc>
                <a:spcPct val="90000"/>
              </a:lnSpc>
            </a:pPr>
            <a:r>
              <a:rPr lang="en-US" dirty="0">
                <a:ea typeface="+mn-lt"/>
                <a:cs typeface="+mn-lt"/>
              </a:rPr>
              <a:t>Have the correct full name (first and last) in your Zoom window</a:t>
            </a:r>
          </a:p>
          <a:p>
            <a:pPr lvl="1">
              <a:lnSpc>
                <a:spcPct val="90000"/>
              </a:lnSpc>
            </a:pPr>
            <a:r>
              <a:rPr lang="en-US" dirty="0">
                <a:ea typeface="+mn-lt"/>
                <a:cs typeface="+mn-lt"/>
              </a:rPr>
              <a:t>Cannot be at work, in a car, or running errands</a:t>
            </a:r>
          </a:p>
          <a:p>
            <a:pPr>
              <a:lnSpc>
                <a:spcPct val="90000"/>
              </a:lnSpc>
            </a:pPr>
            <a:r>
              <a:rPr lang="en-US" sz="2000" dirty="0">
                <a:ea typeface="+mn-lt"/>
                <a:cs typeface="+mn-lt"/>
              </a:rPr>
              <a:t>Professional communication in all modes: follow the PRICE model</a:t>
            </a:r>
          </a:p>
          <a:p>
            <a:pPr lvl="1">
              <a:lnSpc>
                <a:spcPct val="90000"/>
              </a:lnSpc>
            </a:pPr>
            <a:r>
              <a:rPr lang="en-US" dirty="0">
                <a:ea typeface="+mn-lt"/>
                <a:cs typeface="+mn-lt"/>
              </a:rPr>
              <a:t>Zoom, email</a:t>
            </a:r>
          </a:p>
          <a:p>
            <a:pPr>
              <a:lnSpc>
                <a:spcPct val="90000"/>
              </a:lnSpc>
            </a:pPr>
            <a:r>
              <a:rPr lang="en-US" sz="2000" dirty="0">
                <a:ea typeface="+mn-lt"/>
                <a:cs typeface="+mn-lt"/>
              </a:rPr>
              <a:t>No cell phone use or searching web/social media during clinical</a:t>
            </a:r>
          </a:p>
          <a:p>
            <a:pPr>
              <a:lnSpc>
                <a:spcPct val="90000"/>
              </a:lnSpc>
            </a:pPr>
            <a:r>
              <a:rPr lang="en-US" sz="2000" dirty="0">
                <a:ea typeface="+mn-lt"/>
                <a:cs typeface="+mn-lt"/>
              </a:rPr>
              <a:t>No food while on zoom, drinks acceptable</a:t>
            </a:r>
          </a:p>
          <a:p>
            <a:pPr>
              <a:lnSpc>
                <a:spcPct val="90000"/>
              </a:lnSpc>
            </a:pPr>
            <a:r>
              <a:rPr lang="en-US" sz="2000" dirty="0">
                <a:highlight>
                  <a:srgbClr val="FFFF00"/>
                </a:highlight>
                <a:ea typeface="+mn-lt"/>
                <a:cs typeface="+mn-lt"/>
              </a:rPr>
              <a:t>Expected to be available the entire clinical day </a:t>
            </a:r>
            <a:r>
              <a:rPr lang="en-US" sz="2000" dirty="0">
                <a:ea typeface="+mn-lt"/>
                <a:cs typeface="+mn-lt"/>
              </a:rPr>
              <a:t>(this is a BON clinical hour requirements for licensure)</a:t>
            </a:r>
          </a:p>
        </p:txBody>
      </p:sp>
    </p:spTree>
    <p:extLst>
      <p:ext uri="{BB962C8B-B14F-4D97-AF65-F5344CB8AC3E}">
        <p14:creationId xmlns:p14="http://schemas.microsoft.com/office/powerpoint/2010/main" val="2604642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93CBC73-2C2E-4916-A428-97299D1FD17C}"/>
              </a:ext>
            </a:extLst>
          </p:cNvPr>
          <p:cNvSpPr>
            <a:spLocks noGrp="1"/>
          </p:cNvSpPr>
          <p:nvPr>
            <p:ph type="title"/>
          </p:nvPr>
        </p:nvSpPr>
        <p:spPr>
          <a:xfrm>
            <a:off x="827314" y="954757"/>
            <a:ext cx="2855208" cy="4914198"/>
          </a:xfrm>
        </p:spPr>
        <p:txBody>
          <a:bodyPr>
            <a:normAutofit/>
          </a:bodyPr>
          <a:lstStyle/>
          <a:p>
            <a:r>
              <a:rPr lang="en-US" sz="4000" dirty="0">
                <a:solidFill>
                  <a:srgbClr val="FFFFFF"/>
                </a:solidFill>
              </a:rPr>
              <a:t>Clinical Performance Activity Violation Policy</a:t>
            </a:r>
          </a:p>
        </p:txBody>
      </p:sp>
      <p:sp>
        <p:nvSpPr>
          <p:cNvPr id="25"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F81A7AD-E97B-4861-A146-DDC357A7F975}"/>
              </a:ext>
            </a:extLst>
          </p:cNvPr>
          <p:cNvSpPr>
            <a:spLocks noGrp="1"/>
          </p:cNvSpPr>
          <p:nvPr>
            <p:ph idx="1"/>
          </p:nvPr>
        </p:nvSpPr>
        <p:spPr>
          <a:xfrm>
            <a:off x="4835236" y="152400"/>
            <a:ext cx="7356764" cy="6608618"/>
          </a:xfrm>
        </p:spPr>
        <p:txBody>
          <a:bodyPr vert="horz" lIns="91440" tIns="45720" rIns="91440" bIns="45720" rtlCol="0" anchor="ctr">
            <a:normAutofit/>
          </a:bodyPr>
          <a:lstStyle/>
          <a:p>
            <a:pPr fontAlgn="base">
              <a:lnSpc>
                <a:spcPct val="90000"/>
              </a:lnSpc>
            </a:pPr>
            <a:r>
              <a:rPr lang="en-US" sz="2000" dirty="0"/>
              <a:t>First “Clinical Performance Activity Violation” (handbook definition: performance in lab, simulation, clinical) = First Warning. The student will be provided a counseling session/ formal warning with documentation. This first violation of clinical performance is cumulative and may result in a course of failure if three clinical performance violations occur. The clinical portion of this course is Pass/Fail. To pass the course, a student must obtain 80% in clinical-related assignments and must pass all clinical activities. This will be documented as a Clinical Performance Activity Violation email, is not removable, and remains part of the course record.</a:t>
            </a:r>
          </a:p>
          <a:p>
            <a:pPr fontAlgn="base">
              <a:lnSpc>
                <a:spcPct val="90000"/>
              </a:lnSpc>
            </a:pPr>
            <a:r>
              <a:rPr lang="en-US" sz="2000" dirty="0"/>
              <a:t>Second “Clinical Performance Activity Violation” (handbook definition: performance in lab, simulation, clinical) = Second Warning of impending course failure if future violations occur. The student must meet with faculty within 72 hours of the violation. The student will be provided with remediation that must be completed, including acknowledgment that a third violation will result in course failure. The clinical portion of this course is Pass/Fail. To pass the course, a student must obtain 80% in clinical-related assignments and must pass all clinical activities. This will be documented as a Clinical Performance Activity Violation email, is not removable, and remains part of the course record.</a:t>
            </a:r>
          </a:p>
        </p:txBody>
      </p:sp>
    </p:spTree>
    <p:extLst>
      <p:ext uri="{BB962C8B-B14F-4D97-AF65-F5344CB8AC3E}">
        <p14:creationId xmlns:p14="http://schemas.microsoft.com/office/powerpoint/2010/main" val="1259183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1A896DED-F563-CDE8-7266-349A0E00883B}"/>
            </a:ext>
          </a:extLst>
        </p:cNvPr>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3B7A0CE0-FCDA-3C7D-DEBF-75E50E49B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F1835F7B-1A4B-2817-4A5A-89C656CAF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1">
            <a:extLst>
              <a:ext uri="{FF2B5EF4-FFF2-40B4-BE49-F238E27FC236}">
                <a16:creationId xmlns:a16="http://schemas.microsoft.com/office/drawing/2014/main" id="{8832FB51-3A7F-364A-51AE-9C1642D6FD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F3ADDB7-349E-B468-4B1B-EFC651741976}"/>
              </a:ext>
            </a:extLst>
          </p:cNvPr>
          <p:cNvSpPr>
            <a:spLocks noGrp="1"/>
          </p:cNvSpPr>
          <p:nvPr>
            <p:ph type="title"/>
          </p:nvPr>
        </p:nvSpPr>
        <p:spPr>
          <a:xfrm>
            <a:off x="827314" y="954757"/>
            <a:ext cx="2855208" cy="4914198"/>
          </a:xfrm>
        </p:spPr>
        <p:txBody>
          <a:bodyPr>
            <a:normAutofit/>
          </a:bodyPr>
          <a:lstStyle/>
          <a:p>
            <a:r>
              <a:rPr lang="en-US" sz="4000" dirty="0">
                <a:solidFill>
                  <a:srgbClr val="FFFFFF"/>
                </a:solidFill>
              </a:rPr>
              <a:t>Clinical Performance Activity Violation Policy (continued)</a:t>
            </a:r>
          </a:p>
        </p:txBody>
      </p:sp>
      <p:sp>
        <p:nvSpPr>
          <p:cNvPr id="25" name="Rectangle 13">
            <a:extLst>
              <a:ext uri="{FF2B5EF4-FFF2-40B4-BE49-F238E27FC236}">
                <a16:creationId xmlns:a16="http://schemas.microsoft.com/office/drawing/2014/main" id="{8CA1FE29-2168-8FDF-3658-7FB6566BDD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87F369D-1492-DFFD-1417-E222F3AC537C}"/>
              </a:ext>
            </a:extLst>
          </p:cNvPr>
          <p:cNvSpPr>
            <a:spLocks noGrp="1"/>
          </p:cNvSpPr>
          <p:nvPr>
            <p:ph idx="1"/>
          </p:nvPr>
        </p:nvSpPr>
        <p:spPr>
          <a:xfrm>
            <a:off x="4835236" y="152400"/>
            <a:ext cx="7356764" cy="6608618"/>
          </a:xfrm>
        </p:spPr>
        <p:txBody>
          <a:bodyPr vert="horz" lIns="91440" tIns="45720" rIns="91440" bIns="45720" rtlCol="0" anchor="ctr">
            <a:normAutofit lnSpcReduction="10000"/>
          </a:bodyPr>
          <a:lstStyle/>
          <a:p>
            <a:pPr fontAlgn="base">
              <a:lnSpc>
                <a:spcPct val="90000"/>
              </a:lnSpc>
            </a:pPr>
            <a:r>
              <a:rPr lang="en-US" sz="2000" dirty="0"/>
              <a:t>Third “Clinical Performance Activity Violation” = course failure. A Clinical Performance Violation may include:</a:t>
            </a:r>
          </a:p>
          <a:p>
            <a:pPr lvl="1" fontAlgn="base">
              <a:lnSpc>
                <a:spcPct val="90000"/>
              </a:lnSpc>
            </a:pPr>
            <a:r>
              <a:rPr lang="en-US" sz="1600" dirty="0"/>
              <a:t>Tardiness (0 to 14 minutes late)</a:t>
            </a:r>
          </a:p>
          <a:p>
            <a:pPr lvl="1" fontAlgn="base">
              <a:lnSpc>
                <a:spcPct val="90000"/>
              </a:lnSpc>
            </a:pPr>
            <a:r>
              <a:rPr lang="en-US" sz="1600" dirty="0"/>
              <a:t>No Call/No Show (15 minutes or more tardy for the clinical day or not showing up with appropriate notification)</a:t>
            </a:r>
          </a:p>
          <a:p>
            <a:pPr lvl="2" fontAlgn="base">
              <a:lnSpc>
                <a:spcPct val="90000"/>
              </a:lnSpc>
            </a:pPr>
            <a:r>
              <a:rPr lang="en-US" sz="1400" dirty="0"/>
              <a:t>Students who arrive 15 minutes after the start of the clinical day will be allowed to participate, but will not receive credit for the hours</a:t>
            </a:r>
          </a:p>
          <a:p>
            <a:pPr lvl="2" fontAlgn="base">
              <a:lnSpc>
                <a:spcPct val="90000"/>
              </a:lnSpc>
            </a:pPr>
            <a:r>
              <a:rPr lang="en-US" sz="1400" dirty="0"/>
              <a:t>The extenuating circumstance policy applies to both the NCNS and 15 minutes or greater tardiness.</a:t>
            </a:r>
          </a:p>
          <a:p>
            <a:pPr lvl="1" fontAlgn="base">
              <a:lnSpc>
                <a:spcPct val="90000"/>
              </a:lnSpc>
            </a:pPr>
            <a:r>
              <a:rPr lang="en-US" sz="1600" dirty="0"/>
              <a:t>Being unprepared for the clinical experience, including not having the required coursework completed</a:t>
            </a:r>
          </a:p>
          <a:p>
            <a:pPr lvl="1" fontAlgn="base">
              <a:lnSpc>
                <a:spcPct val="90000"/>
              </a:lnSpc>
            </a:pPr>
            <a:r>
              <a:rPr lang="en-US" sz="1600" dirty="0"/>
              <a:t>Not meeting dress code standards for the clinical experience.</a:t>
            </a:r>
          </a:p>
          <a:p>
            <a:pPr lvl="1" fontAlgn="base">
              <a:lnSpc>
                <a:spcPct val="90000"/>
              </a:lnSpc>
            </a:pPr>
            <a:r>
              <a:rPr lang="en-US" sz="1600" dirty="0"/>
              <a:t>Not attending the entire shift of the clinical, including the last day of clinical.</a:t>
            </a:r>
          </a:p>
          <a:p>
            <a:pPr lvl="1" fontAlgn="base">
              <a:lnSpc>
                <a:spcPct val="90000"/>
              </a:lnSpc>
            </a:pPr>
            <a:r>
              <a:rPr lang="en-US" sz="1600" dirty="0"/>
              <a:t>Demonstrating unsafe behaviors (refer to handbooks and catalog).</a:t>
            </a:r>
          </a:p>
          <a:p>
            <a:pPr lvl="1" fontAlgn="base">
              <a:lnSpc>
                <a:spcPct val="90000"/>
              </a:lnSpc>
            </a:pPr>
            <a:r>
              <a:rPr lang="en-US" sz="1600" dirty="0"/>
              <a:t>Delivering unsafe care to assigned patient(s)/client(s) (Refer to catalog and handbook).</a:t>
            </a:r>
          </a:p>
          <a:p>
            <a:pPr lvl="1" fontAlgn="base">
              <a:lnSpc>
                <a:spcPct val="90000"/>
              </a:lnSpc>
            </a:pPr>
            <a:r>
              <a:rPr lang="en-US" sz="1600" dirty="0"/>
              <a:t>Exhibiting inappropriate or unprofessional behaviors.</a:t>
            </a:r>
          </a:p>
          <a:p>
            <a:pPr lvl="1" fontAlgn="base">
              <a:lnSpc>
                <a:spcPct val="90000"/>
              </a:lnSpc>
            </a:pPr>
            <a:r>
              <a:rPr lang="en-US" sz="1600" dirty="0"/>
              <a:t>Not adhering to recommendations, policies, standards, or expectations of the facility or Herzing University.</a:t>
            </a:r>
          </a:p>
          <a:p>
            <a:pPr lvl="1" fontAlgn="base">
              <a:lnSpc>
                <a:spcPct val="90000"/>
              </a:lnSpc>
            </a:pPr>
            <a:endParaRPr lang="en-US" sz="1600" dirty="0"/>
          </a:p>
          <a:p>
            <a:pPr marL="457200" lvl="1" indent="0" fontAlgn="base">
              <a:lnSpc>
                <a:spcPct val="90000"/>
              </a:lnSpc>
              <a:buNone/>
            </a:pPr>
            <a:r>
              <a:rPr lang="en-US" sz="1600" dirty="0"/>
              <a:t>*</a:t>
            </a:r>
            <a:r>
              <a:rPr lang="en-US" sz="1600" b="1" dirty="0"/>
              <a:t>Please note that all missed clinical time must be made up. </a:t>
            </a:r>
            <a:r>
              <a:rPr lang="en-US" sz="1600" dirty="0"/>
              <a:t>Please review the extenuating circumstances policy since documentation may be needed for clinical make-up</a:t>
            </a:r>
          </a:p>
        </p:txBody>
      </p:sp>
    </p:spTree>
    <p:extLst>
      <p:ext uri="{BB962C8B-B14F-4D97-AF65-F5344CB8AC3E}">
        <p14:creationId xmlns:p14="http://schemas.microsoft.com/office/powerpoint/2010/main" val="533751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89FE3-F301-4786-8D40-0B42B3200E9E}"/>
              </a:ext>
            </a:extLst>
          </p:cNvPr>
          <p:cNvSpPr>
            <a:spLocks noGrp="1"/>
          </p:cNvSpPr>
          <p:nvPr>
            <p:ph type="title"/>
          </p:nvPr>
        </p:nvSpPr>
        <p:spPr>
          <a:xfrm>
            <a:off x="1295402" y="982132"/>
            <a:ext cx="9601196" cy="1303867"/>
          </a:xfrm>
        </p:spPr>
        <p:txBody>
          <a:bodyPr>
            <a:normAutofit/>
          </a:bodyPr>
          <a:lstStyle/>
          <a:p>
            <a:r>
              <a:rPr lang="en-US" dirty="0">
                <a:solidFill>
                  <a:srgbClr val="262626"/>
                </a:solidFill>
              </a:rPr>
              <a:t>Assignment Expectations</a:t>
            </a:r>
          </a:p>
        </p:txBody>
      </p:sp>
      <p:pic>
        <p:nvPicPr>
          <p:cNvPr id="17" name="Graphic 6" descr="Books">
            <a:extLst>
              <a:ext uri="{FF2B5EF4-FFF2-40B4-BE49-F238E27FC236}">
                <a16:creationId xmlns:a16="http://schemas.microsoft.com/office/drawing/2014/main" id="{8E9F088B-8BA6-4958-315D-67BB619C9F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4269" y="2757636"/>
            <a:ext cx="2739728" cy="2739728"/>
          </a:xfrm>
          <a:prstGeom prst="rect">
            <a:avLst/>
          </a:prstGeom>
          <a:ln w="57150" cmpd="thickThin">
            <a:solidFill>
              <a:srgbClr val="7F7F7F"/>
            </a:solidFill>
            <a:miter lim="800000"/>
          </a:ln>
        </p:spPr>
      </p:pic>
      <p:sp>
        <p:nvSpPr>
          <p:cNvPr id="19" name="Content Placeholder 2">
            <a:extLst>
              <a:ext uri="{FF2B5EF4-FFF2-40B4-BE49-F238E27FC236}">
                <a16:creationId xmlns:a16="http://schemas.microsoft.com/office/drawing/2014/main" id="{465D3F1E-5A74-47AE-8702-3F3A1D912A71}"/>
              </a:ext>
            </a:extLst>
          </p:cNvPr>
          <p:cNvSpPr>
            <a:spLocks noGrp="1"/>
          </p:cNvSpPr>
          <p:nvPr>
            <p:ph idx="1"/>
          </p:nvPr>
        </p:nvSpPr>
        <p:spPr>
          <a:xfrm>
            <a:off x="4639732" y="2556932"/>
            <a:ext cx="6256863" cy="3318936"/>
          </a:xfrm>
        </p:spPr>
        <p:txBody>
          <a:bodyPr vert="horz" lIns="91440" tIns="45720" rIns="91440" bIns="45720" rtlCol="0">
            <a:normAutofit/>
          </a:bodyPr>
          <a:lstStyle/>
          <a:p>
            <a:pPr>
              <a:lnSpc>
                <a:spcPct val="90000"/>
              </a:lnSpc>
            </a:pPr>
            <a:r>
              <a:rPr lang="en-US" sz="1400" b="1" dirty="0">
                <a:solidFill>
                  <a:srgbClr val="262626"/>
                </a:solidFill>
                <a:ea typeface="+mn-lt"/>
                <a:cs typeface="+mn-lt"/>
              </a:rPr>
              <a:t>Weekly Assignments </a:t>
            </a:r>
          </a:p>
          <a:p>
            <a:pPr lvl="1">
              <a:lnSpc>
                <a:spcPct val="90000"/>
              </a:lnSpc>
            </a:pPr>
            <a:r>
              <a:rPr lang="en-US" sz="1400" dirty="0">
                <a:solidFill>
                  <a:srgbClr val="262626"/>
                </a:solidFill>
                <a:ea typeface="+mn-lt"/>
                <a:cs typeface="+mn-lt"/>
              </a:rPr>
              <a:t>Every student will submit complete clinical assignments on the assigned due date, as indicated by the clinical instructor.</a:t>
            </a:r>
          </a:p>
          <a:p>
            <a:pPr lvl="1">
              <a:lnSpc>
                <a:spcPct val="90000"/>
              </a:lnSpc>
            </a:pPr>
            <a:r>
              <a:rPr lang="en-US" sz="1400" b="1" dirty="0">
                <a:solidFill>
                  <a:srgbClr val="262626"/>
                </a:solidFill>
                <a:ea typeface="+mn-lt"/>
                <a:cs typeface="+mn-lt"/>
              </a:rPr>
              <a:t>Please review the Modules if there are any questions regarding due dates.</a:t>
            </a:r>
          </a:p>
          <a:p>
            <a:pPr lvl="1">
              <a:lnSpc>
                <a:spcPct val="90000"/>
              </a:lnSpc>
            </a:pPr>
            <a:endParaRPr lang="en-US" sz="1400" dirty="0">
              <a:solidFill>
                <a:srgbClr val="262626"/>
              </a:solidFill>
              <a:ea typeface="+mn-lt"/>
              <a:cs typeface="+mn-lt"/>
            </a:endParaRPr>
          </a:p>
          <a:p>
            <a:pPr>
              <a:lnSpc>
                <a:spcPct val="90000"/>
              </a:lnSpc>
            </a:pPr>
            <a:endParaRPr lang="en-US" sz="1000" dirty="0">
              <a:solidFill>
                <a:srgbClr val="262626"/>
              </a:solidFill>
              <a:ea typeface="+mn-lt"/>
              <a:cs typeface="+mn-lt"/>
            </a:endParaRPr>
          </a:p>
        </p:txBody>
      </p:sp>
    </p:spTree>
    <p:extLst>
      <p:ext uri="{BB962C8B-B14F-4D97-AF65-F5344CB8AC3E}">
        <p14:creationId xmlns:p14="http://schemas.microsoft.com/office/powerpoint/2010/main" val="2649779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2F1C0-0230-607F-DE0D-7D621D515920}"/>
              </a:ext>
            </a:extLst>
          </p:cNvPr>
          <p:cNvSpPr>
            <a:spLocks noGrp="1"/>
          </p:cNvSpPr>
          <p:nvPr>
            <p:ph type="ctrTitle"/>
          </p:nvPr>
        </p:nvSpPr>
        <p:spPr/>
        <p:txBody>
          <a:bodyPr/>
          <a:lstStyle/>
          <a:p>
            <a:r>
              <a:rPr lang="en-US" dirty="0"/>
              <a:t>High-Fidelity Simulation</a:t>
            </a:r>
          </a:p>
        </p:txBody>
      </p:sp>
    </p:spTree>
    <p:extLst>
      <p:ext uri="{BB962C8B-B14F-4D97-AF65-F5344CB8AC3E}">
        <p14:creationId xmlns:p14="http://schemas.microsoft.com/office/powerpoint/2010/main" val="602611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A56C7-07AF-83F9-AD43-6E16468F46BF}"/>
              </a:ext>
            </a:extLst>
          </p:cNvPr>
          <p:cNvSpPr>
            <a:spLocks noGrp="1"/>
          </p:cNvSpPr>
          <p:nvPr>
            <p:ph type="title"/>
          </p:nvPr>
        </p:nvSpPr>
        <p:spPr/>
        <p:txBody>
          <a:bodyPr/>
          <a:lstStyle/>
          <a:p>
            <a:r>
              <a:rPr lang="en-US" dirty="0"/>
              <a:t>High Fidelity Simulation Patients</a:t>
            </a:r>
          </a:p>
        </p:txBody>
      </p:sp>
      <p:sp>
        <p:nvSpPr>
          <p:cNvPr id="3" name="Content Placeholder 2">
            <a:extLst>
              <a:ext uri="{FF2B5EF4-FFF2-40B4-BE49-F238E27FC236}">
                <a16:creationId xmlns:a16="http://schemas.microsoft.com/office/drawing/2014/main" id="{3717535B-237A-CF4C-5126-3D8A3D5F9DD4}"/>
              </a:ext>
            </a:extLst>
          </p:cNvPr>
          <p:cNvSpPr>
            <a:spLocks noGrp="1"/>
          </p:cNvSpPr>
          <p:nvPr>
            <p:ph idx="1"/>
          </p:nvPr>
        </p:nvSpPr>
        <p:spPr>
          <a:xfrm>
            <a:off x="1295401" y="2503714"/>
            <a:ext cx="9601196" cy="3679372"/>
          </a:xfrm>
        </p:spPr>
        <p:txBody>
          <a:bodyPr>
            <a:normAutofit fontScale="40000" lnSpcReduction="20000"/>
          </a:bodyPr>
          <a:lstStyle/>
          <a:p>
            <a:r>
              <a:rPr lang="en-US" sz="3400" dirty="0"/>
              <a:t>During this term’s intensives, you will be participating in several simulation events. In preparation, there is required asynchronous coursework to complete in advance. All preparatory assignments must be submitted by 11:59 PM CST on Sunday, January 18</a:t>
            </a:r>
            <a:r>
              <a:rPr lang="en-US" sz="3400" baseline="30000" dirty="0"/>
              <a:t>th</a:t>
            </a:r>
            <a:r>
              <a:rPr lang="en-US" sz="3400" dirty="0"/>
              <a:t>, 2026.</a:t>
            </a:r>
          </a:p>
          <a:p>
            <a:r>
              <a:rPr lang="en-US" sz="3400" dirty="0"/>
              <a:t>The Student Guides and subsequent quizzes can be found in Canvas&lt;&lt;&lt;Read Me First&lt;&lt;&lt;Simulation Activities and Resources.</a:t>
            </a:r>
          </a:p>
          <a:p>
            <a:pPr lvl="1"/>
            <a:r>
              <a:rPr lang="en-US" sz="2900" dirty="0"/>
              <a:t>Fundamentals Carmen Price Infection Control</a:t>
            </a:r>
          </a:p>
          <a:p>
            <a:pPr lvl="1"/>
            <a:r>
              <a:rPr lang="en-US" sz="2900" dirty="0"/>
              <a:t>Fundamentals Carmen Price Safety</a:t>
            </a:r>
          </a:p>
          <a:p>
            <a:pPr lvl="1"/>
            <a:r>
              <a:rPr lang="en-US" sz="2900" dirty="0"/>
              <a:t>Fundamentals Marcus Price Focused Assessment</a:t>
            </a:r>
          </a:p>
          <a:p>
            <a:pPr lvl="1"/>
            <a:r>
              <a:rPr lang="en-US" sz="2900" dirty="0"/>
              <a:t>Fundamentals Marcus Price Pain Management</a:t>
            </a:r>
          </a:p>
          <a:p>
            <a:pPr lvl="1"/>
            <a:r>
              <a:rPr lang="en-US" sz="2900" dirty="0"/>
              <a:t>Fundamentals Sun Ja Lim Patient Fall</a:t>
            </a:r>
          </a:p>
          <a:p>
            <a:pPr lvl="1"/>
            <a:r>
              <a:rPr lang="en-US" sz="2900" dirty="0"/>
              <a:t>Fundamentals Tanya Ortiz NG Med Administration</a:t>
            </a:r>
          </a:p>
          <a:p>
            <a:pPr lvl="1"/>
            <a:r>
              <a:rPr lang="en-US" sz="2900" dirty="0"/>
              <a:t>Fundamentals Tanya Ortiz IV Infiltration</a:t>
            </a:r>
          </a:p>
          <a:p>
            <a:pPr lvl="1"/>
            <a:r>
              <a:rPr lang="en-US" sz="2900" dirty="0"/>
              <a:t>Fundamentals Tanya Ortiz Ostomy</a:t>
            </a:r>
          </a:p>
          <a:p>
            <a:r>
              <a:rPr lang="en-US" sz="3400" dirty="0"/>
              <a:t>Failure to complete the required simulation hours and ineligibility for attending Intensives are the students' responsibility.</a:t>
            </a:r>
          </a:p>
          <a:p>
            <a:pPr marL="0" indent="0">
              <a:buNone/>
            </a:pPr>
            <a:endParaRPr lang="en-US" dirty="0"/>
          </a:p>
        </p:txBody>
      </p:sp>
    </p:spTree>
    <p:extLst>
      <p:ext uri="{BB962C8B-B14F-4D97-AF65-F5344CB8AC3E}">
        <p14:creationId xmlns:p14="http://schemas.microsoft.com/office/powerpoint/2010/main" val="1101971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5E647-DB4F-9893-1F0E-B60BEC4FD8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B39FC4-D55C-FCAA-9A87-246F77AFDB81}"/>
              </a:ext>
            </a:extLst>
          </p:cNvPr>
          <p:cNvSpPr>
            <a:spLocks noGrp="1"/>
          </p:cNvSpPr>
          <p:nvPr>
            <p:ph type="ctrTitle"/>
          </p:nvPr>
        </p:nvSpPr>
        <p:spPr/>
        <p:txBody>
          <a:bodyPr/>
          <a:lstStyle/>
          <a:p>
            <a:r>
              <a:rPr lang="en-US" dirty="0"/>
              <a:t>Lab</a:t>
            </a:r>
          </a:p>
        </p:txBody>
      </p:sp>
    </p:spTree>
    <p:extLst>
      <p:ext uri="{BB962C8B-B14F-4D97-AF65-F5344CB8AC3E}">
        <p14:creationId xmlns:p14="http://schemas.microsoft.com/office/powerpoint/2010/main" val="4229702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ADF997-2C7F-E73F-4AD6-510B586F7A2C}"/>
              </a:ext>
            </a:extLst>
          </p:cNvPr>
          <p:cNvSpPr>
            <a:spLocks noGrp="1"/>
          </p:cNvSpPr>
          <p:nvPr>
            <p:ph type="title"/>
          </p:nvPr>
        </p:nvSpPr>
        <p:spPr/>
        <p:txBody>
          <a:bodyPr/>
          <a:lstStyle/>
          <a:p>
            <a:r>
              <a:rPr lang="en-US" dirty="0"/>
              <a:t>Lab Quizzes</a:t>
            </a:r>
          </a:p>
        </p:txBody>
      </p:sp>
      <p:sp>
        <p:nvSpPr>
          <p:cNvPr id="8" name="TextBox 7">
            <a:extLst>
              <a:ext uri="{FF2B5EF4-FFF2-40B4-BE49-F238E27FC236}">
                <a16:creationId xmlns:a16="http://schemas.microsoft.com/office/drawing/2014/main" id="{D2FD55A9-B118-F52C-AE0D-5FC5295F35E2}"/>
              </a:ext>
            </a:extLst>
          </p:cNvPr>
          <p:cNvSpPr txBox="1"/>
          <p:nvPr/>
        </p:nvSpPr>
        <p:spPr>
          <a:xfrm>
            <a:off x="1457701" y="2763982"/>
            <a:ext cx="9601196" cy="2308324"/>
          </a:xfrm>
          <a:prstGeom prst="rect">
            <a:avLst/>
          </a:prstGeom>
          <a:noFill/>
        </p:spPr>
        <p:txBody>
          <a:bodyPr wrap="square" rtlCol="0">
            <a:spAutoFit/>
          </a:bodyPr>
          <a:lstStyle/>
          <a:p>
            <a:r>
              <a:rPr lang="en-US" dirty="0"/>
              <a:t>Please complete the quiz found in your canvas module</a:t>
            </a:r>
          </a:p>
          <a:p>
            <a:r>
              <a:rPr lang="en-US" dirty="0">
                <a:highlight>
                  <a:srgbClr val="FFFF00"/>
                </a:highlight>
              </a:rPr>
              <a:t>You need an </a:t>
            </a:r>
            <a:r>
              <a:rPr lang="en-US" b="1" dirty="0">
                <a:highlight>
                  <a:srgbClr val="FFFF00"/>
                </a:highlight>
              </a:rPr>
              <a:t>80% </a:t>
            </a:r>
            <a:r>
              <a:rPr lang="en-US" dirty="0">
                <a:highlight>
                  <a:srgbClr val="FFFF00"/>
                </a:highlight>
              </a:rPr>
              <a:t>to pass</a:t>
            </a:r>
          </a:p>
          <a:p>
            <a:r>
              <a:rPr lang="en-US" dirty="0"/>
              <a:t>You have </a:t>
            </a:r>
            <a:r>
              <a:rPr lang="en-US" b="1" dirty="0"/>
              <a:t>3 attempts </a:t>
            </a:r>
            <a:r>
              <a:rPr lang="en-US" dirty="0"/>
              <a:t>to complete this quiz</a:t>
            </a:r>
          </a:p>
          <a:p>
            <a:r>
              <a:rPr lang="en-US" dirty="0"/>
              <a:t>If you are still unsuccessful after the </a:t>
            </a:r>
            <a:r>
              <a:rPr lang="en-US" b="1" dirty="0"/>
              <a:t>SECOND </a:t>
            </a:r>
            <a:r>
              <a:rPr lang="en-US" dirty="0"/>
              <a:t>attempt, please reach out to your lab instructor for assistance. </a:t>
            </a:r>
          </a:p>
          <a:p>
            <a:r>
              <a:rPr lang="en-US" dirty="0"/>
              <a:t>You must pass this quiz </a:t>
            </a:r>
            <a:r>
              <a:rPr lang="en-US" b="1" dirty="0"/>
              <a:t>PRIOR </a:t>
            </a:r>
            <a:r>
              <a:rPr lang="en-US" dirty="0"/>
              <a:t>to coming to lab. This is your ticket to validate</a:t>
            </a:r>
          </a:p>
          <a:p>
            <a:pPr lvl="1"/>
            <a:r>
              <a:rPr lang="en-US" dirty="0"/>
              <a:t>You will </a:t>
            </a:r>
            <a:r>
              <a:rPr lang="en-US" b="1" dirty="0"/>
              <a:t>NOT</a:t>
            </a:r>
            <a:r>
              <a:rPr lang="en-US" dirty="0"/>
              <a:t> be allowed to validate if this is not completed prior to class</a:t>
            </a:r>
          </a:p>
          <a:p>
            <a:pPr lvl="1"/>
            <a:r>
              <a:rPr lang="en-US" dirty="0"/>
              <a:t>This will also count as your first attempt for the skills validation</a:t>
            </a:r>
          </a:p>
        </p:txBody>
      </p:sp>
    </p:spTree>
    <p:extLst>
      <p:ext uri="{BB962C8B-B14F-4D97-AF65-F5344CB8AC3E}">
        <p14:creationId xmlns:p14="http://schemas.microsoft.com/office/powerpoint/2010/main" val="2407037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D35E0E-2733-0474-39BA-A7B413F6376F}"/>
              </a:ext>
            </a:extLst>
          </p:cNvPr>
          <p:cNvSpPr txBox="1"/>
          <p:nvPr/>
        </p:nvSpPr>
        <p:spPr>
          <a:xfrm>
            <a:off x="990600" y="870857"/>
            <a:ext cx="10297886" cy="4832092"/>
          </a:xfrm>
          <a:prstGeom prst="rect">
            <a:avLst/>
          </a:prstGeom>
          <a:noFill/>
        </p:spPr>
        <p:txBody>
          <a:bodyPr wrap="square">
            <a:spAutoFit/>
          </a:bodyPr>
          <a:lstStyle/>
          <a:p>
            <a:r>
              <a:rPr lang="en-US" sz="2800" b="0" i="0" dirty="0">
                <a:solidFill>
                  <a:srgbClr val="222222"/>
                </a:solidFill>
                <a:effectLst/>
                <a:latin typeface="Lato" panose="020F0502020204030203" pitchFamily="34" charset="0"/>
              </a:rPr>
              <a:t>This course provides a clinical practicum for the application of concepts learned in health assessment and fundamental nursing courses. Evidence-based practice, critical thinking, teaching/learning, professional behaviors, communication, collaboration, skills/technology, and professional development are embodied and exhibited. The student engages in the application of the nursing process in collaboration with the RN preceptor or clinical instructor, who guides the clinical experience.  Semester Credit Hours: 2.00 Contact Hours: 0/30/45/75 Prerequisites: None. Corequisites: </a:t>
            </a:r>
            <a:r>
              <a:rPr lang="en-US" sz="2800" b="0" i="0" strike="noStrike" dirty="0">
                <a:effectLst/>
                <a:latin typeface="Lato" panose="020F0502020204030203" pitchFamily="34" charset="0"/>
                <a:hlinkClick r:id="rId2">
                  <a:extLst>
                    <a:ext uri="{A12FA001-AC4F-418D-AE19-62706E023703}">
                      <ahyp:hlinkClr xmlns:ahyp="http://schemas.microsoft.com/office/drawing/2018/hyperlinkcolor" val="tx"/>
                    </a:ext>
                  </a:extLst>
                </a:hlinkClick>
              </a:rPr>
              <a:t>NSG 521 Fundamental Concepts and Health Assessment</a:t>
            </a:r>
            <a:r>
              <a:rPr lang="en-US" sz="2800" b="0" i="0" dirty="0">
                <a:effectLst/>
                <a:latin typeface="Lato" panose="020F0502020204030203" pitchFamily="34" charset="0"/>
              </a:rPr>
              <a:t>.</a:t>
            </a:r>
            <a:endParaRPr lang="en-US" sz="2800" dirty="0"/>
          </a:p>
        </p:txBody>
      </p:sp>
    </p:spTree>
    <p:extLst>
      <p:ext uri="{BB962C8B-B14F-4D97-AF65-F5344CB8AC3E}">
        <p14:creationId xmlns:p14="http://schemas.microsoft.com/office/powerpoint/2010/main" val="608788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CA3DA8-DE85-66C5-84D5-17C21BF84AB5}"/>
              </a:ext>
            </a:extLst>
          </p:cNvPr>
          <p:cNvSpPr>
            <a:spLocks noGrp="1"/>
          </p:cNvSpPr>
          <p:nvPr>
            <p:ph type="ctrTitle"/>
          </p:nvPr>
        </p:nvSpPr>
        <p:spPr/>
        <p:txBody>
          <a:bodyPr/>
          <a:lstStyle/>
          <a:p>
            <a:r>
              <a:rPr lang="en-US" dirty="0"/>
              <a:t>Intensive 1</a:t>
            </a:r>
          </a:p>
        </p:txBody>
      </p:sp>
      <p:sp>
        <p:nvSpPr>
          <p:cNvPr id="5" name="Subtitle 4">
            <a:extLst>
              <a:ext uri="{FF2B5EF4-FFF2-40B4-BE49-F238E27FC236}">
                <a16:creationId xmlns:a16="http://schemas.microsoft.com/office/drawing/2014/main" id="{C4F508B2-ECBB-2215-310B-110E655AE5B1}"/>
              </a:ext>
            </a:extLst>
          </p:cNvPr>
          <p:cNvSpPr>
            <a:spLocks noGrp="1"/>
          </p:cNvSpPr>
          <p:nvPr>
            <p:ph type="subTitle" idx="1"/>
          </p:nvPr>
        </p:nvSpPr>
        <p:spPr/>
        <p:txBody>
          <a:bodyPr/>
          <a:lstStyle/>
          <a:p>
            <a:r>
              <a:rPr lang="en-US" dirty="0">
                <a:hlinkClick r:id="rId2"/>
              </a:rPr>
              <a:t>HU Intensive #1 Info</a:t>
            </a:r>
            <a:endParaRPr lang="en-US" dirty="0"/>
          </a:p>
        </p:txBody>
      </p:sp>
    </p:spTree>
    <p:extLst>
      <p:ext uri="{BB962C8B-B14F-4D97-AF65-F5344CB8AC3E}">
        <p14:creationId xmlns:p14="http://schemas.microsoft.com/office/powerpoint/2010/main" val="3994683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C025BE-D888-795A-DC14-F9CEBF374DBB}"/>
              </a:ext>
            </a:extLst>
          </p:cNvPr>
          <p:cNvPicPr>
            <a:picLocks noChangeAspect="1"/>
          </p:cNvPicPr>
          <p:nvPr/>
        </p:nvPicPr>
        <p:blipFill>
          <a:blip r:embed="rId2"/>
          <a:stretch>
            <a:fillRect/>
          </a:stretch>
        </p:blipFill>
        <p:spPr>
          <a:xfrm>
            <a:off x="925337" y="975242"/>
            <a:ext cx="10341326" cy="4907516"/>
          </a:xfrm>
          <a:prstGeom prst="rect">
            <a:avLst/>
          </a:prstGeom>
        </p:spPr>
      </p:pic>
    </p:spTree>
    <p:extLst>
      <p:ext uri="{BB962C8B-B14F-4D97-AF65-F5344CB8AC3E}">
        <p14:creationId xmlns:p14="http://schemas.microsoft.com/office/powerpoint/2010/main" val="4211773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925C2B-09D8-96AF-B07D-3B860C93BB8A}"/>
              </a:ext>
            </a:extLst>
          </p:cNvPr>
          <p:cNvSpPr txBox="1"/>
          <p:nvPr/>
        </p:nvSpPr>
        <p:spPr>
          <a:xfrm>
            <a:off x="1828799" y="1763486"/>
            <a:ext cx="7979229" cy="3447098"/>
          </a:xfrm>
          <a:prstGeom prst="rect">
            <a:avLst/>
          </a:prstGeom>
          <a:noFill/>
        </p:spPr>
        <p:txBody>
          <a:bodyPr wrap="square" rtlCol="0">
            <a:spAutoFit/>
          </a:bodyPr>
          <a:lstStyle/>
          <a:p>
            <a:pPr algn="ctr"/>
            <a:r>
              <a:rPr lang="en-US" sz="6000" dirty="0"/>
              <a:t>Attendance</a:t>
            </a:r>
          </a:p>
          <a:p>
            <a:endParaRPr lang="en-US" dirty="0"/>
          </a:p>
          <a:p>
            <a:pPr marL="342900" indent="-342900">
              <a:buFont typeface="Arial" panose="020B0604020202020204" pitchFamily="34" charset="0"/>
              <a:buChar char="•"/>
            </a:pPr>
            <a:r>
              <a:rPr lang="en-US" sz="2000" dirty="0"/>
              <a:t>Attendance is mandatory for all sessions, and punctuality is crucial</a:t>
            </a:r>
          </a:p>
          <a:p>
            <a:pPr marL="342900" indent="-342900">
              <a:buFont typeface="Arial" panose="020B0604020202020204" pitchFamily="34" charset="0"/>
              <a:buChar char="•"/>
            </a:pPr>
            <a:r>
              <a:rPr lang="en-US" sz="2000" dirty="0"/>
              <a:t>Sessions begin promptly at 7:30 am CST each day!</a:t>
            </a:r>
          </a:p>
          <a:p>
            <a:pPr marL="342900" indent="-342900">
              <a:buFont typeface="Arial" panose="020B0604020202020204" pitchFamily="34" charset="0"/>
              <a:buChar char="•"/>
            </a:pPr>
            <a:r>
              <a:rPr lang="en-US" sz="2000" dirty="0"/>
              <a:t>Check in daily at the Intensive table to ensure you receive any required documents (checkoff forms) and information, and that your hours are credited.</a:t>
            </a:r>
          </a:p>
          <a:p>
            <a:pPr marL="342900" indent="-342900">
              <a:buFont typeface="Arial" panose="020B0604020202020204" pitchFamily="34" charset="0"/>
              <a:buChar char="•"/>
            </a:pPr>
            <a:r>
              <a:rPr lang="en-US" sz="2000" dirty="0"/>
              <a:t>Plan to stay until 6 pm CST each day.  Do not schedule a flight too early on your last day; again, you must stay until intensives are complete</a:t>
            </a:r>
          </a:p>
        </p:txBody>
      </p:sp>
    </p:spTree>
    <p:extLst>
      <p:ext uri="{BB962C8B-B14F-4D97-AF65-F5344CB8AC3E}">
        <p14:creationId xmlns:p14="http://schemas.microsoft.com/office/powerpoint/2010/main" val="2607975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E56A4B-19C7-30F3-89C8-C44B94FFB4C5}"/>
              </a:ext>
            </a:extLst>
          </p:cNvPr>
          <p:cNvPicPr>
            <a:picLocks noChangeAspect="1"/>
          </p:cNvPicPr>
          <p:nvPr/>
        </p:nvPicPr>
        <p:blipFill>
          <a:blip r:embed="rId3"/>
          <a:stretch>
            <a:fillRect/>
          </a:stretch>
        </p:blipFill>
        <p:spPr>
          <a:xfrm>
            <a:off x="993912" y="914003"/>
            <a:ext cx="10204176" cy="5029993"/>
          </a:xfrm>
          <a:prstGeom prst="rect">
            <a:avLst/>
          </a:prstGeom>
        </p:spPr>
      </p:pic>
    </p:spTree>
    <p:extLst>
      <p:ext uri="{BB962C8B-B14F-4D97-AF65-F5344CB8AC3E}">
        <p14:creationId xmlns:p14="http://schemas.microsoft.com/office/powerpoint/2010/main" val="380373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2A2E50-AEEE-1C78-A068-99AEA391F54B}"/>
              </a:ext>
            </a:extLst>
          </p:cNvPr>
          <p:cNvPicPr>
            <a:picLocks noChangeAspect="1"/>
          </p:cNvPicPr>
          <p:nvPr/>
        </p:nvPicPr>
        <p:blipFill>
          <a:blip r:embed="rId2"/>
          <a:stretch>
            <a:fillRect/>
          </a:stretch>
        </p:blipFill>
        <p:spPr>
          <a:xfrm>
            <a:off x="1040822" y="1132442"/>
            <a:ext cx="10110355" cy="4593115"/>
          </a:xfrm>
          <a:prstGeom prst="rect">
            <a:avLst/>
          </a:prstGeom>
        </p:spPr>
      </p:pic>
    </p:spTree>
    <p:extLst>
      <p:ext uri="{BB962C8B-B14F-4D97-AF65-F5344CB8AC3E}">
        <p14:creationId xmlns:p14="http://schemas.microsoft.com/office/powerpoint/2010/main" val="1326201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C08945-C292-88C2-824A-32895317E621}"/>
              </a:ext>
            </a:extLst>
          </p:cNvPr>
          <p:cNvPicPr>
            <a:picLocks noChangeAspect="1"/>
          </p:cNvPicPr>
          <p:nvPr/>
        </p:nvPicPr>
        <p:blipFill>
          <a:blip r:embed="rId2"/>
          <a:stretch>
            <a:fillRect/>
          </a:stretch>
        </p:blipFill>
        <p:spPr>
          <a:xfrm>
            <a:off x="1859973" y="3328824"/>
            <a:ext cx="7990610" cy="2823462"/>
          </a:xfrm>
          <a:prstGeom prst="rect">
            <a:avLst/>
          </a:prstGeom>
        </p:spPr>
      </p:pic>
      <p:pic>
        <p:nvPicPr>
          <p:cNvPr id="3" name="Picture 2">
            <a:extLst>
              <a:ext uri="{FF2B5EF4-FFF2-40B4-BE49-F238E27FC236}">
                <a16:creationId xmlns:a16="http://schemas.microsoft.com/office/drawing/2014/main" id="{B738CE09-C672-D6AD-70E7-87F7E5A0A70A}"/>
              </a:ext>
            </a:extLst>
          </p:cNvPr>
          <p:cNvPicPr>
            <a:picLocks noChangeAspect="1"/>
          </p:cNvPicPr>
          <p:nvPr/>
        </p:nvPicPr>
        <p:blipFill>
          <a:blip r:embed="rId3"/>
          <a:stretch>
            <a:fillRect/>
          </a:stretch>
        </p:blipFill>
        <p:spPr>
          <a:xfrm>
            <a:off x="1859973" y="578391"/>
            <a:ext cx="7994941" cy="2750433"/>
          </a:xfrm>
          <a:prstGeom prst="rect">
            <a:avLst/>
          </a:prstGeom>
        </p:spPr>
      </p:pic>
    </p:spTree>
    <p:extLst>
      <p:ext uri="{BB962C8B-B14F-4D97-AF65-F5344CB8AC3E}">
        <p14:creationId xmlns:p14="http://schemas.microsoft.com/office/powerpoint/2010/main" val="1250953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E0C74-C75D-0AF2-EA14-1D975EDF3626}"/>
              </a:ext>
            </a:extLst>
          </p:cNvPr>
          <p:cNvSpPr>
            <a:spLocks noGrp="1"/>
          </p:cNvSpPr>
          <p:nvPr>
            <p:ph type="title"/>
          </p:nvPr>
        </p:nvSpPr>
        <p:spPr/>
        <p:txBody>
          <a:bodyPr/>
          <a:lstStyle/>
          <a:p>
            <a:r>
              <a:rPr lang="en-US" dirty="0"/>
              <a:t>CORE ELMS</a:t>
            </a:r>
          </a:p>
        </p:txBody>
      </p:sp>
      <p:sp>
        <p:nvSpPr>
          <p:cNvPr id="3" name="Content Placeholder 2">
            <a:extLst>
              <a:ext uri="{FF2B5EF4-FFF2-40B4-BE49-F238E27FC236}">
                <a16:creationId xmlns:a16="http://schemas.microsoft.com/office/drawing/2014/main" id="{1734EFF0-ACD6-F2AC-7A4D-55E1FD668A6A}"/>
              </a:ext>
            </a:extLst>
          </p:cNvPr>
          <p:cNvSpPr>
            <a:spLocks noGrp="1"/>
          </p:cNvSpPr>
          <p:nvPr>
            <p:ph idx="1"/>
          </p:nvPr>
        </p:nvSpPr>
        <p:spPr/>
        <p:txBody>
          <a:bodyPr/>
          <a:lstStyle/>
          <a:p>
            <a:r>
              <a:rPr lang="en-US" dirty="0"/>
              <a:t>All placements, including clinical and intensives, will be placed into ELMS and can be viewed in each student’s calendar. </a:t>
            </a:r>
          </a:p>
          <a:p>
            <a:r>
              <a:rPr lang="en-US" dirty="0"/>
              <a:t>All hours relating to lab, clinicals, and intensives must be uploaded into ELMS by the students for approval. </a:t>
            </a:r>
          </a:p>
          <a:p>
            <a:r>
              <a:rPr lang="en-US" dirty="0"/>
              <a:t> If a student has a schedule change and received placement previously, their schedule automatically gets archived. </a:t>
            </a:r>
          </a:p>
        </p:txBody>
      </p:sp>
    </p:spTree>
    <p:extLst>
      <p:ext uri="{BB962C8B-B14F-4D97-AF65-F5344CB8AC3E}">
        <p14:creationId xmlns:p14="http://schemas.microsoft.com/office/powerpoint/2010/main" val="188888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D8A3A-3E8B-C80C-1B41-2869D22CBA84}"/>
              </a:ext>
            </a:extLst>
          </p:cNvPr>
          <p:cNvSpPr>
            <a:spLocks noGrp="1"/>
          </p:cNvSpPr>
          <p:nvPr>
            <p:ph type="title"/>
          </p:nvPr>
        </p:nvSpPr>
        <p:spPr/>
        <p:txBody>
          <a:bodyPr/>
          <a:lstStyle/>
          <a:p>
            <a:r>
              <a:rPr lang="en-US" dirty="0"/>
              <a:t>Communication Expectations	</a:t>
            </a:r>
          </a:p>
        </p:txBody>
      </p:sp>
      <p:sp>
        <p:nvSpPr>
          <p:cNvPr id="3" name="Content Placeholder 2">
            <a:extLst>
              <a:ext uri="{FF2B5EF4-FFF2-40B4-BE49-F238E27FC236}">
                <a16:creationId xmlns:a16="http://schemas.microsoft.com/office/drawing/2014/main" id="{AB137C58-7F74-D477-BEC0-B992244D277F}"/>
              </a:ext>
            </a:extLst>
          </p:cNvPr>
          <p:cNvSpPr>
            <a:spLocks noGrp="1"/>
          </p:cNvSpPr>
          <p:nvPr>
            <p:ph idx="1"/>
          </p:nvPr>
        </p:nvSpPr>
        <p:spPr/>
        <p:txBody>
          <a:bodyPr>
            <a:normAutofit lnSpcReduction="10000"/>
          </a:bodyPr>
          <a:lstStyle/>
          <a:p>
            <a:r>
              <a:rPr lang="en-US" dirty="0"/>
              <a:t>It is the expectation that faculty respond to students within 48 hours. If you have not received a response from your faculty during that timeframe, please reach out to Dr. Powell, course lead for NSG 522.  </a:t>
            </a:r>
          </a:p>
          <a:p>
            <a:pPr lvl="1"/>
            <a:r>
              <a:rPr lang="en-US" dirty="0"/>
              <a:t>Students should not be reaching out directly to Dr. Prashad.  Your primary faculty is the initial point of contact.</a:t>
            </a:r>
          </a:p>
          <a:p>
            <a:r>
              <a:rPr lang="en-US" dirty="0"/>
              <a:t>Students are required to regularly check their Herzing University email address, as well as their announcements and Canvas messages.</a:t>
            </a:r>
          </a:p>
          <a:p>
            <a:pPr lvl="1"/>
            <a:r>
              <a:rPr lang="en-US" dirty="0"/>
              <a:t>This includes any other places where communication may be sent, i.e., ELMS</a:t>
            </a:r>
          </a:p>
          <a:p>
            <a:pPr marL="457200" lvl="1" indent="0">
              <a:buNone/>
            </a:pPr>
            <a:endParaRPr lang="en-US" dirty="0"/>
          </a:p>
        </p:txBody>
      </p:sp>
    </p:spTree>
    <p:extLst>
      <p:ext uri="{BB962C8B-B14F-4D97-AF65-F5344CB8AC3E}">
        <p14:creationId xmlns:p14="http://schemas.microsoft.com/office/powerpoint/2010/main" val="887722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59C2C63-D709-4949-9465-29A52CBED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EFD2038-15D6-4003-8350-AFEC394E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CF519C2-F6BE-41BE-A50E-54B98359C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4" name="Group 13">
            <a:extLst>
              <a:ext uri="{FF2B5EF4-FFF2-40B4-BE49-F238E27FC236}">
                <a16:creationId xmlns:a16="http://schemas.microsoft.com/office/drawing/2014/main" id="{7767AD93-AD3E-4C62-97D5-E54E14B2EA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5" name="Rounded Rectangle 17">
              <a:extLst>
                <a:ext uri="{FF2B5EF4-FFF2-40B4-BE49-F238E27FC236}">
                  <a16:creationId xmlns:a16="http://schemas.microsoft.com/office/drawing/2014/main" id="{AA443E8D-EC07-4B8F-B370-2A1153F350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841F0AA1-D12D-4FDB-BF66-D9398ED9303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7" name="Rounded Rectangle 20">
              <a:extLst>
                <a:ext uri="{FF2B5EF4-FFF2-40B4-BE49-F238E27FC236}">
                  <a16:creationId xmlns:a16="http://schemas.microsoft.com/office/drawing/2014/main" id="{E2B949DE-0178-4942-80DE-811C1AA4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84AA86D-EAE1-4E3F-A54C-7F1E390B6D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343B0350-09F2-0525-B676-C1D70F5CA707}"/>
              </a:ext>
            </a:extLst>
          </p:cNvPr>
          <p:cNvSpPr>
            <a:spLocks noGrp="1"/>
          </p:cNvSpPr>
          <p:nvPr>
            <p:ph type="ctrTitle"/>
          </p:nvPr>
        </p:nvSpPr>
        <p:spPr>
          <a:xfrm>
            <a:off x="2692398" y="1871131"/>
            <a:ext cx="6815669" cy="1515533"/>
          </a:xfrm>
        </p:spPr>
        <p:txBody>
          <a:bodyPr>
            <a:normAutofit/>
          </a:bodyPr>
          <a:lstStyle/>
          <a:p>
            <a:r>
              <a:rPr lang="en-US" dirty="0">
                <a:solidFill>
                  <a:schemeClr val="bg1"/>
                </a:solidFill>
              </a:rPr>
              <a:t>In-Person Clinicals</a:t>
            </a:r>
          </a:p>
        </p:txBody>
      </p:sp>
      <p:sp>
        <p:nvSpPr>
          <p:cNvPr id="3" name="Subtitle 2">
            <a:extLst>
              <a:ext uri="{FF2B5EF4-FFF2-40B4-BE49-F238E27FC236}">
                <a16:creationId xmlns:a16="http://schemas.microsoft.com/office/drawing/2014/main" id="{4B741687-BC5C-87AD-5331-B615665B84A8}"/>
              </a:ext>
            </a:extLst>
          </p:cNvPr>
          <p:cNvSpPr>
            <a:spLocks noGrp="1"/>
          </p:cNvSpPr>
          <p:nvPr>
            <p:ph type="subTitle" idx="1"/>
          </p:nvPr>
        </p:nvSpPr>
        <p:spPr>
          <a:xfrm>
            <a:off x="2692398" y="3657597"/>
            <a:ext cx="6815669" cy="1320802"/>
          </a:xfrm>
        </p:spPr>
        <p:txBody>
          <a:bodyPr>
            <a:normAutofit/>
          </a:bodyPr>
          <a:lstStyle/>
          <a:p>
            <a:r>
              <a:rPr lang="en-US">
                <a:solidFill>
                  <a:schemeClr val="bg1"/>
                </a:solidFill>
              </a:rPr>
              <a:t>Policies, Procedures &amp; Expectations</a:t>
            </a:r>
          </a:p>
        </p:txBody>
      </p:sp>
      <p:cxnSp>
        <p:nvCxnSpPr>
          <p:cNvPr id="20" name="Straight Connector 19">
            <a:extLst>
              <a:ext uri="{FF2B5EF4-FFF2-40B4-BE49-F238E27FC236}">
                <a16:creationId xmlns:a16="http://schemas.microsoft.com/office/drawing/2014/main" id="{0772CE55-4C36-44F1-A9BD-379BEB8431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839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35FC9B8-D6F3-B910-3B6D-6ED5AAA3E470}"/>
              </a:ext>
            </a:extLst>
          </p:cNvPr>
          <p:cNvSpPr>
            <a:spLocks noGrp="1"/>
          </p:cNvSpPr>
          <p:nvPr>
            <p:ph type="title"/>
          </p:nvPr>
        </p:nvSpPr>
        <p:spPr>
          <a:xfrm>
            <a:off x="952108" y="954756"/>
            <a:ext cx="2730414" cy="4946003"/>
          </a:xfrm>
        </p:spPr>
        <p:txBody>
          <a:bodyPr>
            <a:normAutofit/>
          </a:bodyPr>
          <a:lstStyle/>
          <a:p>
            <a:r>
              <a:rPr lang="en-US" sz="3700">
                <a:solidFill>
                  <a:srgbClr val="FFFFFF"/>
                </a:solidFill>
              </a:rPr>
              <a:t>Expectations</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7265D0-45A6-2480-117A-F5EA153FC5A0}"/>
              </a:ext>
            </a:extLst>
          </p:cNvPr>
          <p:cNvSpPr>
            <a:spLocks noGrp="1"/>
          </p:cNvSpPr>
          <p:nvPr>
            <p:ph idx="1"/>
          </p:nvPr>
        </p:nvSpPr>
        <p:spPr>
          <a:xfrm>
            <a:off x="5140934" y="152401"/>
            <a:ext cx="6898666" cy="6455228"/>
          </a:xfrm>
        </p:spPr>
        <p:txBody>
          <a:bodyPr anchor="ctr">
            <a:normAutofit fontScale="92500" lnSpcReduction="10000"/>
          </a:bodyPr>
          <a:lstStyle/>
          <a:p>
            <a:pPr>
              <a:lnSpc>
                <a:spcPct val="90000"/>
              </a:lnSpc>
            </a:pPr>
            <a:r>
              <a:rPr lang="en-US" sz="1600" dirty="0"/>
              <a:t>This term, you will be completing 24 in-person clinical hours at a site assigned by our clinical placement team. Once you receive your preceptor/faculty’s name and contact information, please email it to your instructor.</a:t>
            </a:r>
          </a:p>
          <a:p>
            <a:pPr>
              <a:lnSpc>
                <a:spcPct val="90000"/>
              </a:lnSpc>
            </a:pPr>
            <a:r>
              <a:rPr lang="en-US" sz="1600" dirty="0"/>
              <a:t>You are responsible for scheduling your 24 hours with your preceptor/faculty and ensuring that all hours are completed by the end of the term. </a:t>
            </a:r>
            <a:r>
              <a:rPr lang="en-US" sz="1600" b="1" dirty="0"/>
              <a:t>Incompletes are granted only for extenuating circumstances, and those conversations must occur with me before the end of the term. If you do not meet your required hours, it constitutes a clinical failure.</a:t>
            </a:r>
            <a:endParaRPr lang="en-US" sz="1600" dirty="0"/>
          </a:p>
          <a:p>
            <a:pPr>
              <a:lnSpc>
                <a:spcPct val="90000"/>
              </a:lnSpc>
            </a:pPr>
            <a:r>
              <a:rPr lang="en-US" sz="1600" dirty="0"/>
              <a:t>When scheduling your hours, here are things to remember:</a:t>
            </a:r>
          </a:p>
          <a:p>
            <a:pPr marL="0" indent="0">
              <a:lnSpc>
                <a:spcPct val="90000"/>
              </a:lnSpc>
              <a:buNone/>
            </a:pPr>
            <a:r>
              <a:rPr lang="en-US" sz="1600" dirty="0"/>
              <a:t>	1) You can do a maximum of 40 hours a week</a:t>
            </a:r>
          </a:p>
          <a:p>
            <a:pPr marL="0" indent="0">
              <a:lnSpc>
                <a:spcPct val="90000"/>
              </a:lnSpc>
              <a:buNone/>
            </a:pPr>
            <a:r>
              <a:rPr lang="en-US" sz="1600" dirty="0"/>
              <a:t>	2) You can do a maximum of a 12-hour workday</a:t>
            </a:r>
          </a:p>
          <a:p>
            <a:pPr marL="0" indent="0">
              <a:lnSpc>
                <a:spcPct val="90000"/>
              </a:lnSpc>
              <a:buNone/>
            </a:pPr>
            <a:r>
              <a:rPr lang="en-US" sz="1600" dirty="0"/>
              <a:t>	3) You cannot schedule yourself to work a night shift and then attend clinical during the day. This would constitute an unsafe patient experience.</a:t>
            </a:r>
          </a:p>
          <a:p>
            <a:pPr marL="0" indent="0">
              <a:lnSpc>
                <a:spcPct val="90000"/>
              </a:lnSpc>
              <a:buNone/>
            </a:pPr>
            <a:r>
              <a:rPr lang="en-US" sz="1600" dirty="0"/>
              <a:t>	4) Once you receive placement, you need to start your clinical rotation promptly; do not wait several weeks to begin your assignment.</a:t>
            </a:r>
          </a:p>
          <a:p>
            <a:pPr marL="0" indent="0">
              <a:lnSpc>
                <a:spcPct val="90000"/>
              </a:lnSpc>
              <a:buNone/>
            </a:pPr>
            <a:r>
              <a:rPr lang="en-US" sz="1600" dirty="0"/>
              <a:t>	5) You must follow Herzing’s dress code policy and wear Herzing's appropriate scrubs, closed-toe, non-skid shoes, have tattoos covered, no false eyelashes, and no fake nails.</a:t>
            </a:r>
          </a:p>
          <a:p>
            <a:pPr marL="0" indent="0">
              <a:lnSpc>
                <a:spcPct val="90000"/>
              </a:lnSpc>
              <a:buNone/>
            </a:pPr>
            <a:r>
              <a:rPr lang="en-US" sz="1600" dirty="0"/>
              <a:t>	6) There is no gum chewing or eating in public/common areas such as nurses' stations.</a:t>
            </a:r>
          </a:p>
          <a:p>
            <a:pPr marL="0" indent="0">
              <a:lnSpc>
                <a:spcPct val="90000"/>
              </a:lnSpc>
              <a:buNone/>
            </a:pPr>
            <a:r>
              <a:rPr lang="en-US" sz="1600" dirty="0"/>
              <a:t>	7) There should be no cell phones on the unit. Social media policies apply.</a:t>
            </a:r>
          </a:p>
          <a:p>
            <a:pPr marL="0" indent="0">
              <a:lnSpc>
                <a:spcPct val="90000"/>
              </a:lnSpc>
              <a:buNone/>
            </a:pPr>
            <a:r>
              <a:rPr lang="en-US" sz="1600" dirty="0"/>
              <a:t>	8) Clinical attendance policy applies. Upon creating your schedule with your preceptor, the schedule needs to be emailed to your faculty member, as we are “on-call” for emergencies while you are at clinical. If that schedule changes for any reason, we need to be notified before the absence and provided with a plan to make up these hours.</a:t>
            </a:r>
          </a:p>
          <a:p>
            <a:pPr>
              <a:lnSpc>
                <a:spcPct val="90000"/>
              </a:lnSpc>
            </a:pPr>
            <a:endParaRPr lang="en-US" sz="1100" dirty="0"/>
          </a:p>
        </p:txBody>
      </p:sp>
    </p:spTree>
    <p:extLst>
      <p:ext uri="{BB962C8B-B14F-4D97-AF65-F5344CB8AC3E}">
        <p14:creationId xmlns:p14="http://schemas.microsoft.com/office/powerpoint/2010/main" val="1442291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4D2AF-1C8D-ACEE-F4B5-100755DCC727}"/>
              </a:ext>
            </a:extLst>
          </p:cNvPr>
          <p:cNvSpPr>
            <a:spLocks noGrp="1"/>
          </p:cNvSpPr>
          <p:nvPr>
            <p:ph type="title"/>
          </p:nvPr>
        </p:nvSpPr>
        <p:spPr/>
        <p:txBody>
          <a:bodyPr/>
          <a:lstStyle/>
          <a:p>
            <a:r>
              <a:rPr lang="en-US" dirty="0"/>
              <a:t>Assignments related to In-Person Clinicals</a:t>
            </a:r>
          </a:p>
        </p:txBody>
      </p:sp>
      <p:sp>
        <p:nvSpPr>
          <p:cNvPr id="3" name="Content Placeholder 2">
            <a:extLst>
              <a:ext uri="{FF2B5EF4-FFF2-40B4-BE49-F238E27FC236}">
                <a16:creationId xmlns:a16="http://schemas.microsoft.com/office/drawing/2014/main" id="{9E6E0F30-5315-7641-72C3-D1F4C281DB02}"/>
              </a:ext>
            </a:extLst>
          </p:cNvPr>
          <p:cNvSpPr>
            <a:spLocks noGrp="1"/>
          </p:cNvSpPr>
          <p:nvPr>
            <p:ph idx="1"/>
          </p:nvPr>
        </p:nvSpPr>
        <p:spPr/>
        <p:txBody>
          <a:bodyPr>
            <a:normAutofit fontScale="92500" lnSpcReduction="20000"/>
          </a:bodyPr>
          <a:lstStyle/>
          <a:p>
            <a:r>
              <a:rPr lang="en-US" b="1" dirty="0"/>
              <a:t>Initial Meet and Greet</a:t>
            </a:r>
            <a:r>
              <a:rPr lang="en-US" dirty="0"/>
              <a:t>: Before or on your first clinical day, we must schedule a 15-minute meeting with ourselves and your preceptor to discuss the expectations of the clinical and goal setting.</a:t>
            </a:r>
          </a:p>
          <a:p>
            <a:r>
              <a:rPr lang="en-US" b="1" dirty="0"/>
              <a:t>Clinical Hours Report due each week</a:t>
            </a:r>
            <a:r>
              <a:rPr lang="en-US" dirty="0"/>
              <a:t>: Remember to complete and submit even if you have zero hours. Your preceptor/faculty </a:t>
            </a:r>
            <a:r>
              <a:rPr lang="en-US" b="1" dirty="0"/>
              <a:t>CANNOT</a:t>
            </a:r>
            <a:r>
              <a:rPr lang="en-US" dirty="0"/>
              <a:t> type their name, nor sign and draw an arrow going down the column. They need to sign each line for each submission.</a:t>
            </a:r>
          </a:p>
          <a:p>
            <a:r>
              <a:rPr lang="en-US" b="1" dirty="0"/>
              <a:t>Week 15, you will have an Assignment Final Clinical Paperwork</a:t>
            </a:r>
            <a:r>
              <a:rPr lang="en-US" dirty="0"/>
              <a:t>. If you finish with your hours early, you can submit this form early. There is a final evaluation that your preceptor/faculty will complete on you.</a:t>
            </a:r>
          </a:p>
          <a:p>
            <a:endParaRPr lang="en-US" dirty="0"/>
          </a:p>
        </p:txBody>
      </p:sp>
    </p:spTree>
    <p:extLst>
      <p:ext uri="{BB962C8B-B14F-4D97-AF65-F5344CB8AC3E}">
        <p14:creationId xmlns:p14="http://schemas.microsoft.com/office/powerpoint/2010/main" val="2627524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18F751AD-CB1E-A98C-5B41-DE1AE2E6765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39C0E0-960B-E299-6CE1-25A19AD28F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2EFFE6-6D55-AC6E-5B0E-E465F67850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0A7BBC0-A0D0-79F9-60BF-FBF60587F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4" name="Group 13">
            <a:extLst>
              <a:ext uri="{FF2B5EF4-FFF2-40B4-BE49-F238E27FC236}">
                <a16:creationId xmlns:a16="http://schemas.microsoft.com/office/drawing/2014/main" id="{86401F97-7C2F-CE20-0A4E-ABB3633CA4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5" name="Rounded Rectangle 17">
              <a:extLst>
                <a:ext uri="{FF2B5EF4-FFF2-40B4-BE49-F238E27FC236}">
                  <a16:creationId xmlns:a16="http://schemas.microsoft.com/office/drawing/2014/main" id="{F443AAEA-4FC3-C5EC-3754-84E37056F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A087322-EFFD-DBC0-0668-67887EA3AC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7" name="Rounded Rectangle 20">
              <a:extLst>
                <a:ext uri="{FF2B5EF4-FFF2-40B4-BE49-F238E27FC236}">
                  <a16:creationId xmlns:a16="http://schemas.microsoft.com/office/drawing/2014/main" id="{1D3A5B2B-1676-010E-B1CC-0005D44A9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3505D35-C976-B942-2EC8-6FFD994434C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20CAD008-29C0-EE2D-CAE7-659701CEA233}"/>
              </a:ext>
            </a:extLst>
          </p:cNvPr>
          <p:cNvSpPr>
            <a:spLocks noGrp="1"/>
          </p:cNvSpPr>
          <p:nvPr>
            <p:ph type="ctrTitle"/>
          </p:nvPr>
        </p:nvSpPr>
        <p:spPr>
          <a:xfrm>
            <a:off x="2692398" y="1871131"/>
            <a:ext cx="6815669" cy="1515533"/>
          </a:xfrm>
        </p:spPr>
        <p:txBody>
          <a:bodyPr>
            <a:normAutofit/>
          </a:bodyPr>
          <a:lstStyle/>
          <a:p>
            <a:r>
              <a:rPr lang="en-US" dirty="0">
                <a:solidFill>
                  <a:schemeClr val="bg1"/>
                </a:solidFill>
              </a:rPr>
              <a:t>Virtual Clinicals</a:t>
            </a:r>
          </a:p>
        </p:txBody>
      </p:sp>
      <p:sp>
        <p:nvSpPr>
          <p:cNvPr id="3" name="Subtitle 2">
            <a:extLst>
              <a:ext uri="{FF2B5EF4-FFF2-40B4-BE49-F238E27FC236}">
                <a16:creationId xmlns:a16="http://schemas.microsoft.com/office/drawing/2014/main" id="{600C6341-436B-A533-E104-E004BA69B300}"/>
              </a:ext>
            </a:extLst>
          </p:cNvPr>
          <p:cNvSpPr>
            <a:spLocks noGrp="1"/>
          </p:cNvSpPr>
          <p:nvPr>
            <p:ph type="subTitle" idx="1"/>
          </p:nvPr>
        </p:nvSpPr>
        <p:spPr>
          <a:xfrm>
            <a:off x="2692398" y="3657597"/>
            <a:ext cx="6815669" cy="1320802"/>
          </a:xfrm>
        </p:spPr>
        <p:txBody>
          <a:bodyPr>
            <a:normAutofit/>
          </a:bodyPr>
          <a:lstStyle/>
          <a:p>
            <a:r>
              <a:rPr lang="en-US">
                <a:solidFill>
                  <a:schemeClr val="bg1"/>
                </a:solidFill>
              </a:rPr>
              <a:t>Policies, Procedures &amp; Expectations</a:t>
            </a:r>
          </a:p>
        </p:txBody>
      </p:sp>
      <p:cxnSp>
        <p:nvCxnSpPr>
          <p:cNvPr id="20" name="Straight Connector 19">
            <a:extLst>
              <a:ext uri="{FF2B5EF4-FFF2-40B4-BE49-F238E27FC236}">
                <a16:creationId xmlns:a16="http://schemas.microsoft.com/office/drawing/2014/main" id="{B54ECA9E-8F28-84C1-F788-DF8B0927EF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7226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46214-F5FE-45A3-2842-EDC2EAF13922}"/>
              </a:ext>
            </a:extLst>
          </p:cNvPr>
          <p:cNvSpPr>
            <a:spLocks noGrp="1"/>
          </p:cNvSpPr>
          <p:nvPr>
            <p:ph type="title"/>
          </p:nvPr>
        </p:nvSpPr>
        <p:spPr/>
        <p:txBody>
          <a:bodyPr/>
          <a:lstStyle/>
          <a:p>
            <a:r>
              <a:rPr lang="en-US" dirty="0"/>
              <a:t>Virtual Clinical Schedule</a:t>
            </a:r>
          </a:p>
        </p:txBody>
      </p:sp>
      <p:sp>
        <p:nvSpPr>
          <p:cNvPr id="3" name="Content Placeholder 2">
            <a:extLst>
              <a:ext uri="{FF2B5EF4-FFF2-40B4-BE49-F238E27FC236}">
                <a16:creationId xmlns:a16="http://schemas.microsoft.com/office/drawing/2014/main" id="{8B2A85F0-2434-F67E-D13C-84C8C5F4911D}"/>
              </a:ext>
            </a:extLst>
          </p:cNvPr>
          <p:cNvSpPr>
            <a:spLocks noGrp="1"/>
          </p:cNvSpPr>
          <p:nvPr>
            <p:ph idx="1"/>
          </p:nvPr>
        </p:nvSpPr>
        <p:spPr/>
        <p:txBody>
          <a:bodyPr>
            <a:normAutofit/>
          </a:bodyPr>
          <a:lstStyle/>
          <a:p>
            <a:r>
              <a:rPr lang="en-US" dirty="0"/>
              <a:t>This is in addition to the Required Lab Hours. There are </a:t>
            </a:r>
            <a:r>
              <a:rPr lang="en-US" b="1" dirty="0"/>
              <a:t>5</a:t>
            </a:r>
            <a:r>
              <a:rPr lang="en-US" dirty="0"/>
              <a:t> required synchronous clinical hours for Clinical I (NSG522).</a:t>
            </a:r>
          </a:p>
          <a:p>
            <a:r>
              <a:rPr lang="en-US" b="1" dirty="0"/>
              <a:t>The schedule will be posted soon! Keep a lookout! </a:t>
            </a:r>
            <a:r>
              <a:rPr lang="en-US" b="1" dirty="0">
                <a:sym typeface="Wingdings" panose="05000000000000000000" pitchFamily="2" charset="2"/>
              </a:rPr>
              <a:t></a:t>
            </a:r>
            <a:endParaRPr lang="en-US" dirty="0"/>
          </a:p>
        </p:txBody>
      </p:sp>
    </p:spTree>
    <p:extLst>
      <p:ext uri="{BB962C8B-B14F-4D97-AF65-F5344CB8AC3E}">
        <p14:creationId xmlns:p14="http://schemas.microsoft.com/office/powerpoint/2010/main" val="4017041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7BFF3-CB6A-4B29-850E-09071CE29FD2}"/>
              </a:ext>
            </a:extLst>
          </p:cNvPr>
          <p:cNvSpPr>
            <a:spLocks noGrp="1"/>
          </p:cNvSpPr>
          <p:nvPr>
            <p:ph type="title"/>
          </p:nvPr>
        </p:nvSpPr>
        <p:spPr>
          <a:xfrm>
            <a:off x="1295402" y="982132"/>
            <a:ext cx="9601196" cy="1303867"/>
          </a:xfrm>
        </p:spPr>
        <p:txBody>
          <a:bodyPr>
            <a:normAutofit/>
          </a:bodyPr>
          <a:lstStyle/>
          <a:p>
            <a:r>
              <a:rPr lang="en-US">
                <a:solidFill>
                  <a:srgbClr val="262626"/>
                </a:solidFill>
              </a:rPr>
              <a:t>Virtual Clinical Day Schedule</a:t>
            </a:r>
          </a:p>
        </p:txBody>
      </p:sp>
      <p:sp>
        <p:nvSpPr>
          <p:cNvPr id="3" name="Content Placeholder 2">
            <a:extLst>
              <a:ext uri="{FF2B5EF4-FFF2-40B4-BE49-F238E27FC236}">
                <a16:creationId xmlns:a16="http://schemas.microsoft.com/office/drawing/2014/main" id="{17BFED26-927A-403C-B8A0-D69A7CF858CC}"/>
              </a:ext>
            </a:extLst>
          </p:cNvPr>
          <p:cNvSpPr>
            <a:spLocks noGrp="1"/>
          </p:cNvSpPr>
          <p:nvPr>
            <p:ph idx="1"/>
          </p:nvPr>
        </p:nvSpPr>
        <p:spPr>
          <a:xfrm>
            <a:off x="1295402" y="2556932"/>
            <a:ext cx="6573980" cy="3318936"/>
          </a:xfrm>
        </p:spPr>
        <p:txBody>
          <a:bodyPr vert="horz" lIns="91440" tIns="45720" rIns="91440" bIns="45720" rtlCol="0">
            <a:normAutofit/>
          </a:bodyPr>
          <a:lstStyle/>
          <a:p>
            <a:pPr marL="0" lvl="0" indent="0">
              <a:lnSpc>
                <a:spcPct val="90000"/>
              </a:lnSpc>
              <a:buNone/>
            </a:pPr>
            <a:r>
              <a:rPr lang="en-US" sz="1600" dirty="0">
                <a:solidFill>
                  <a:srgbClr val="262626"/>
                </a:solidFill>
              </a:rPr>
              <a:t>Clinical Days (listed in previous slide): </a:t>
            </a:r>
          </a:p>
          <a:p>
            <a:pPr>
              <a:lnSpc>
                <a:spcPct val="90000"/>
              </a:lnSpc>
            </a:pPr>
            <a:r>
              <a:rPr lang="en-US" sz="1600" dirty="0">
                <a:solidFill>
                  <a:srgbClr val="262626"/>
                </a:solidFill>
              </a:rPr>
              <a:t>Pre-Conference – 1.5 Hour</a:t>
            </a:r>
          </a:p>
          <a:p>
            <a:pPr>
              <a:lnSpc>
                <a:spcPct val="90000"/>
              </a:lnSpc>
            </a:pPr>
            <a:r>
              <a:rPr lang="en-US" sz="1600" dirty="0">
                <a:solidFill>
                  <a:srgbClr val="262626"/>
                </a:solidFill>
              </a:rPr>
              <a:t>Shadow Health Completion- 2 Hours</a:t>
            </a:r>
          </a:p>
          <a:p>
            <a:pPr>
              <a:lnSpc>
                <a:spcPct val="90000"/>
              </a:lnSpc>
            </a:pPr>
            <a:r>
              <a:rPr lang="en-US" sz="1600" dirty="0">
                <a:solidFill>
                  <a:srgbClr val="262626"/>
                </a:solidFill>
              </a:rPr>
              <a:t>Post-Conference- 1.5 Hour</a:t>
            </a:r>
          </a:p>
          <a:p>
            <a:pPr>
              <a:lnSpc>
                <a:spcPct val="90000"/>
              </a:lnSpc>
            </a:pPr>
            <a:r>
              <a:rPr lang="en-US" sz="1600" dirty="0">
                <a:solidFill>
                  <a:srgbClr val="262626"/>
                </a:solidFill>
              </a:rPr>
              <a:t>Completion of Shadow Health modules by 2359 days of clinical	</a:t>
            </a:r>
          </a:p>
          <a:p>
            <a:pPr lvl="1">
              <a:lnSpc>
                <a:spcPct val="90000"/>
              </a:lnSpc>
            </a:pPr>
            <a:r>
              <a:rPr lang="en-US" sz="1200" dirty="0">
                <a:solidFill>
                  <a:srgbClr val="262626"/>
                </a:solidFill>
              </a:rPr>
              <a:t>DCE score will automatically transfer into the gradebook.</a:t>
            </a:r>
          </a:p>
        </p:txBody>
      </p:sp>
      <p:pic>
        <p:nvPicPr>
          <p:cNvPr id="9" name="Graphic 6" descr="Daily Calendar">
            <a:extLst>
              <a:ext uri="{FF2B5EF4-FFF2-40B4-BE49-F238E27FC236}">
                <a16:creationId xmlns:a16="http://schemas.microsoft.com/office/drawing/2014/main" id="{B87E7B1C-9659-7AE3-5741-439F1B1611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5026" y="2757636"/>
            <a:ext cx="2739728" cy="2739728"/>
          </a:xfrm>
          <a:prstGeom prst="rect">
            <a:avLst/>
          </a:prstGeom>
          <a:ln w="57150" cmpd="thickThin">
            <a:solidFill>
              <a:srgbClr val="7F7F7F"/>
            </a:solidFill>
            <a:miter lim="800000"/>
          </a:ln>
        </p:spPr>
      </p:pic>
    </p:spTree>
    <p:extLst>
      <p:ext uri="{BB962C8B-B14F-4D97-AF65-F5344CB8AC3E}">
        <p14:creationId xmlns:p14="http://schemas.microsoft.com/office/powerpoint/2010/main" val="2406409129"/>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rushVTI">
  <a:themeElements>
    <a:clrScheme name="AnalogousFromLightSeedRightStep">
      <a:dk1>
        <a:srgbClr val="000000"/>
      </a:dk1>
      <a:lt1>
        <a:srgbClr val="FFFFFF"/>
      </a:lt1>
      <a:dk2>
        <a:srgbClr val="3C3822"/>
      </a:dk2>
      <a:lt2>
        <a:srgbClr val="E2E5E8"/>
      </a:lt2>
      <a:accent1>
        <a:srgbClr val="E98941"/>
      </a:accent1>
      <a:accent2>
        <a:srgbClr val="B3A13B"/>
      </a:accent2>
      <a:accent3>
        <a:srgbClr val="94AC4F"/>
      </a:accent3>
      <a:accent4>
        <a:srgbClr val="61B638"/>
      </a:accent4>
      <a:accent5>
        <a:srgbClr val="2DBB3B"/>
      </a:accent5>
      <a:accent6>
        <a:srgbClr val="32B776"/>
      </a:accent6>
      <a:hlink>
        <a:srgbClr val="5B86A6"/>
      </a:hlink>
      <a:folHlink>
        <a:srgbClr val="828282"/>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14814</TotalTime>
  <Words>1920</Words>
  <Application>Microsoft Office PowerPoint</Application>
  <PresentationFormat>Widescreen</PresentationFormat>
  <Paragraphs>120</Paragraphs>
  <Slides>26</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Arial</vt:lpstr>
      <vt:lpstr>Calibri</vt:lpstr>
      <vt:lpstr>Calibri Light</vt:lpstr>
      <vt:lpstr>Century Gothic</vt:lpstr>
      <vt:lpstr>Elephant</vt:lpstr>
      <vt:lpstr>Garamond</vt:lpstr>
      <vt:lpstr>Lato</vt:lpstr>
      <vt:lpstr>Wingdings</vt:lpstr>
      <vt:lpstr>BrushVTI</vt:lpstr>
      <vt:lpstr>Organic</vt:lpstr>
      <vt:lpstr>NSG522</vt:lpstr>
      <vt:lpstr>PowerPoint Presentation</vt:lpstr>
      <vt:lpstr>Communication Expectations </vt:lpstr>
      <vt:lpstr>In-Person Clinicals</vt:lpstr>
      <vt:lpstr>Expectations</vt:lpstr>
      <vt:lpstr>Assignments related to In-Person Clinicals</vt:lpstr>
      <vt:lpstr>Virtual Clinicals</vt:lpstr>
      <vt:lpstr>Virtual Clinical Schedule</vt:lpstr>
      <vt:lpstr>Virtual Clinical Day Schedule</vt:lpstr>
      <vt:lpstr>Passing Score</vt:lpstr>
      <vt:lpstr>PowerPoint Presentation</vt:lpstr>
      <vt:lpstr>Clinical Activity Expectations</vt:lpstr>
      <vt:lpstr>Clinical Performance Activity Violation Policy</vt:lpstr>
      <vt:lpstr>Clinical Performance Activity Violation Policy (continued)</vt:lpstr>
      <vt:lpstr>Assignment Expectations</vt:lpstr>
      <vt:lpstr>High-Fidelity Simulation</vt:lpstr>
      <vt:lpstr>High Fidelity Simulation Patients</vt:lpstr>
      <vt:lpstr>Lab</vt:lpstr>
      <vt:lpstr>Lab Quizzes</vt:lpstr>
      <vt:lpstr>Intensive 1</vt:lpstr>
      <vt:lpstr>PowerPoint Presentation</vt:lpstr>
      <vt:lpstr>PowerPoint Presentation</vt:lpstr>
      <vt:lpstr>PowerPoint Presentation</vt:lpstr>
      <vt:lpstr>PowerPoint Presentation</vt:lpstr>
      <vt:lpstr>PowerPoint Presentation</vt:lpstr>
      <vt:lpstr>CORE ELMS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Lindy Fabry</dc:creator>
  <cp:lastModifiedBy>Powell, Rachel</cp:lastModifiedBy>
  <cp:revision>389</cp:revision>
  <dcterms:created xsi:type="dcterms:W3CDTF">2020-05-01T18:46:55Z</dcterms:created>
  <dcterms:modified xsi:type="dcterms:W3CDTF">2026-01-06T00:38:27Z</dcterms:modified>
</cp:coreProperties>
</file>